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98" r:id="rId2"/>
    <p:sldId id="299" r:id="rId3"/>
    <p:sldId id="300" r:id="rId4"/>
    <p:sldId id="301" r:id="rId5"/>
    <p:sldId id="302" r:id="rId6"/>
    <p:sldId id="303" r:id="rId7"/>
    <p:sldId id="304" r:id="rId8"/>
    <p:sldId id="342" r:id="rId9"/>
    <p:sldId id="308" r:id="rId10"/>
    <p:sldId id="309" r:id="rId11"/>
    <p:sldId id="307" r:id="rId12"/>
    <p:sldId id="311" r:id="rId13"/>
    <p:sldId id="312" r:id="rId14"/>
    <p:sldId id="310" r:id="rId15"/>
    <p:sldId id="314" r:id="rId16"/>
    <p:sldId id="315" r:id="rId17"/>
    <p:sldId id="313" r:id="rId18"/>
    <p:sldId id="317" r:id="rId19"/>
    <p:sldId id="318" r:id="rId20"/>
    <p:sldId id="316" r:id="rId21"/>
    <p:sldId id="320" r:id="rId22"/>
    <p:sldId id="321" r:id="rId23"/>
    <p:sldId id="319" r:id="rId24"/>
    <p:sldId id="323" r:id="rId25"/>
    <p:sldId id="330" r:id="rId26"/>
    <p:sldId id="341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24" r:id="rId38"/>
    <p:sldId id="327" r:id="rId39"/>
    <p:sldId id="329" r:id="rId40"/>
    <p:sldId id="305" r:id="rId41"/>
  </p:sldIdLst>
  <p:sldSz cx="12192000" cy="6858000"/>
  <p:notesSz cx="6858000" cy="9144000"/>
  <p:embeddedFontLst>
    <p:embeddedFont>
      <p:font typeface="Noto Sans SC" panose="020B0200000000000000" pitchFamily="34" charset="-122"/>
      <p:regular r:id="rId43"/>
      <p:bold r:id="rId44"/>
    </p:embeddedFont>
    <p:embeddedFont>
      <p:font typeface="等线" panose="02010600030101010101" pitchFamily="2" charset="-122"/>
      <p:regular r:id="rId45"/>
      <p:bold r:id="rId46"/>
    </p:embeddedFont>
    <p:embeddedFont>
      <p:font typeface="等线 Light" panose="02010600030101010101" pitchFamily="2" charset="-122"/>
      <p:regular r:id="rId47"/>
    </p:embeddedFont>
    <p:embeddedFont>
      <p:font typeface="华文宋体" panose="02010600040101010101" pitchFamily="2" charset="-122"/>
      <p:regular r:id="rId48"/>
    </p:embeddedFont>
    <p:embeddedFont>
      <p:font typeface="微软雅黑" panose="020B0503020204020204" pitchFamily="34" charset="-122"/>
      <p:regular r:id="rId49"/>
      <p:bold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77855" autoAdjust="0"/>
  </p:normalViewPr>
  <p:slideViewPr>
    <p:cSldViewPr snapToGrid="0">
      <p:cViewPr varScale="1">
        <p:scale>
          <a:sx n="64" d="100"/>
          <a:sy n="64" d="100"/>
        </p:scale>
        <p:origin x="1531" y="62"/>
      </p:cViewPr>
      <p:guideLst/>
    </p:cSldViewPr>
  </p:slideViewPr>
  <p:outlineViewPr>
    <p:cViewPr>
      <p:scale>
        <a:sx n="33" d="100"/>
        <a:sy n="33" d="100"/>
      </p:scale>
      <p:origin x="0" y="-45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36363-EE92-4093-9607-128B9ADA188F}" type="datetimeFigureOut">
              <a:rPr lang="zh-CN" altLang="en-US" smtClean="0"/>
              <a:t>2025/11/20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B47E2-7BDA-402C-A029-7979FF7C9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5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B47E2-7BDA-402C-A029-7979FF7C9B8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86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4D715-50C3-B803-A8ED-E297CF0F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D1C8FA-4E74-3C2B-B2E1-90179EE0F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F96F5C-20E8-D5B3-4B51-E00FBADC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A3150-268E-E144-EB8E-C83266A4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C9375F-A225-D342-874D-7AF26BF3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315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FE248-CB53-29A6-B21F-1B9B25DD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CB66B5-34D0-BDE9-5932-0E416504F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D9B6BF-E627-7250-3EDA-1287E111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7CADA8-4560-F141-7ED6-BD570DF7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90A53-D30B-FB19-DA4E-56FFB4BE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72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20F4DD-F736-F394-947B-5741BD745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E099BE-C301-7614-65DF-46D9E84D6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136390-1E46-C21F-75CD-E31A7832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5A1DA6-C2F0-C179-3F42-8D6667B9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619AC8-8FAF-9013-7FB4-18456D332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329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BA219-D050-862C-E65B-9683A367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736A5-1585-C5FA-D2FE-8F5ED1377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E2F4FD-E8D7-1C42-14C4-121EA099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D03D1D-7811-D79C-3E26-008C6266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5FEE4B-101F-62CC-E69D-F081B97B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14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0E9EE-8C71-67D4-A2BC-53B106986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09279D-06F0-EFDE-9CD6-193A29D31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B3CCE7-DC65-DA1D-3E8E-70130CD6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74EE2-CD7D-A99C-E5D2-1366E53C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2B1E2-E5C3-92D1-FF78-B950DDC1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82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4817C-99A1-757B-E4AD-A4032027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17D338-6AC5-3B05-1915-B1578DB8B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8E3BF0-2279-8BF3-1C0E-03C9E7BF3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B8EC9A-56DC-2B36-BF93-CCB1A8E3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3D304B-FAC1-533F-1456-38E73C2A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6F4D4A-E839-BFE4-78EA-559F4A54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78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C5FF1-6080-2725-74AB-5FF7D3F2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A501C3-38EB-2364-C39C-33279253F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EEC63D-4589-C043-285B-B8127689F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810A47-0A22-AB30-2FCE-43F3C972A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8C72C7-7B09-FD2C-30C5-4350039BA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957867-163A-9E7A-AE92-DDB0D8E1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0928ED-F638-2A81-FAF0-17D14FCA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5BCCDA-B30D-A94D-59C6-47F63025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130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C2DB04-0D11-419F-4D88-8EE71954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FF8EF7-C3FC-15DF-EB99-F3AFA6C50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A37BA3-FB71-5172-B46A-25DF8DB9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0FED2D-6DE6-4528-CEC4-A1B11500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78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4BDD16-6439-B908-EDD7-E328E0DB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E04F1C-1C5E-FF25-BFF4-A2FD0C4A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C5C0E4-D1F8-57FC-808D-20A6FC4D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038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3FCD8-D346-D209-27B3-7C09A6E1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47027-3D1C-237E-E4D0-376667F1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04B274-03F4-DFA5-61F7-9E8E0AC98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BAC8FF-DC28-5C76-6936-568A1EF2B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62A2AA-F26F-56C5-60C1-F265434C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79CC6C-B836-7CF1-8B26-F26AD143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034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0D37B-120B-5DC1-45AB-49EAA8B78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5A8308-143D-B013-FA6D-13A508B23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9730FC-073C-5B6F-22E8-FA4523B5C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0007D1-71A0-CD5F-5290-4EB94B79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971ABE-DCFA-3F63-9336-9EBAF490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786D08-7017-BD7F-109B-79A0EF20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326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79C2722-3B8C-2065-5AC5-263CFE98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A3692-2AD9-CE6F-D53F-7845B9B38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51CEA3-90BC-60A3-2BF0-EFFB67E7C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48963-C8E2-1E4C-A771-F62A9F2C7DEC}" type="datetimeFigureOut">
              <a:rPr kumimoji="1" lang="zh-CN" altLang="en-US" smtClean="0"/>
              <a:t>2025/11/20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196AE0-833D-16AA-C61D-4401D75F8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FBC43C-0D70-FA29-5981-9056C9645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1114B-15D0-654E-97CA-9E77F051A8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48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1484" y="860296"/>
            <a:ext cx="3775393" cy="789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altLang="zh-CN" sz="4000" b="1" dirty="0" err="1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旅行社管理系统</a:t>
            </a:r>
            <a:endParaRPr lang="en-US" altLang="zh-CN" sz="4000" b="1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81553" y="3342372"/>
            <a:ext cx="1800493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450"/>
              </a:spcBef>
            </a:pPr>
            <a:r>
              <a:rPr lang="en-US" altLang="zh-CN" dirty="0" err="1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汇报人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：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岳靖堡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81553" y="449286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组员：解明宇、闻龙、岳靖堡、陈傲、石磊磊、肖仁华</a:t>
            </a:r>
          </a:p>
        </p:txBody>
      </p:sp>
    </p:spTree>
    <p:extLst>
      <p:ext uri="{BB962C8B-B14F-4D97-AF65-F5344CB8AC3E}">
        <p14:creationId xmlns:p14="http://schemas.microsoft.com/office/powerpoint/2010/main" val="3425894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66708" y="1200845"/>
            <a:ext cx="10965082" cy="1676699"/>
          </a:xfrm>
          <a:prstGeom prst="rect">
            <a:avLst/>
          </a:prstGeom>
          <a:solidFill>
            <a:schemeClr val="lt2">
              <a:alpha val="37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550029" y="1334644"/>
            <a:ext cx="2846272" cy="1409101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sp>
        <p:nvSpPr>
          <p:cNvPr id="5" name="AutoShape 6"/>
          <p:cNvSpPr/>
          <p:nvPr/>
        </p:nvSpPr>
        <p:spPr>
          <a:xfrm>
            <a:off x="668808" y="3026023"/>
            <a:ext cx="10965082" cy="1676699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85002" y="3159822"/>
            <a:ext cx="2846272" cy="1409101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eyJfdGVtcGxhdGVEYXRhIjp7ImNvbnRlbnRUeXBlIjoiJGltZzEifSwidGFnIjoiJGltZzEifQ==</bd:templateData>
          </p:ext>
        </p:extLst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5">
            <a:alphaModFix/>
          </a:blip>
          <a:srcRect t="5994" b="5994"/>
          <a:stretch>
            <a:fillRect/>
          </a:stretch>
        </p:blipFill>
        <p:spPr>
          <a:xfrm>
            <a:off x="8567537" y="4984999"/>
            <a:ext cx="2846272" cy="1409101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eyJfdGVtcGxhdGVEYXRhIjp7ImNvbnRlbnRUeXBlIjoiJGltZzIifSwidGFnIjoiJGltZzIifQ==</bd:templateData>
          </p:ext>
        </p:extLst>
      </p:pic>
      <p:sp>
        <p:nvSpPr>
          <p:cNvPr id="8" name="AutoShape 12"/>
          <p:cNvSpPr/>
          <p:nvPr/>
        </p:nvSpPr>
        <p:spPr>
          <a:xfrm>
            <a:off x="1419388" y="1444542"/>
            <a:ext cx="4410330" cy="492557"/>
          </a:xfrm>
          <a:prstGeom prst="rect">
            <a:avLst/>
          </a:prstGeom>
          <a:noFill/>
          <a:ln/>
        </p:spPr>
        <p:txBody>
          <a:bodyPr vert="horz" wrap="square" lIns="7620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订单管理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eyJfdGVtcGxhdGVEYXRhIjp7ImNvbnRlbnRUeXBlIjoiJGl0ZW0xX3RpdGxlIiwibGluZUNvdW50IjoiMSIsIndvcmRDb3VudCI6IjEyIn0sInRhZyI6IiRpdGVtMV90aXRsZSJ9</bd:templateData>
          </p:ext>
        </p:extLst>
      </p:sp>
      <p:sp>
        <p:nvSpPr>
          <p:cNvPr id="9" name="TextBox 13"/>
          <p:cNvSpPr txBox="1"/>
          <p:nvPr/>
        </p:nvSpPr>
        <p:spPr>
          <a:xfrm>
            <a:off x="1419388" y="1937100"/>
            <a:ext cx="6616479" cy="696746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支持订单创建、审核、修改、取消等全流程管理，审核通过后自动发送确认信息，确保订单处理的准确性和及时性，提升客户的满意度和信任度。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eyJfdGVtcGxhdGVEYXRhIjp7ImNvbnRlbnRUeXBlIjoiJGl0ZW0xX2MiLCJsaW5lQ291bnQiOiIyIiwid29yZENvdW50IjoiMzYifSwidGFnIjoiJGl0ZW0xX2MifQ==</bd:templateData>
          </p:ext>
        </p:extLst>
      </p:sp>
      <p:sp>
        <p:nvSpPr>
          <p:cNvPr id="10" name="AutoShape 14"/>
          <p:cNvSpPr/>
          <p:nvPr/>
        </p:nvSpPr>
        <p:spPr>
          <a:xfrm>
            <a:off x="4102224" y="3269720"/>
            <a:ext cx="4410330" cy="492557"/>
          </a:xfrm>
          <a:prstGeom prst="rect">
            <a:avLst/>
          </a:prstGeom>
          <a:noFill/>
          <a:ln/>
        </p:spPr>
        <p:txBody>
          <a:bodyPr vert="horz" wrap="square" lIns="7620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旅行团管理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eyJfdGVtcGxhdGVEYXRhIjp7ImNvbnRlbnRUeXBlIjoiJGl0ZW0yX3RpdGxlIiwibGluZUNvdW50IjoiMSIsIndvcmRDb3VudCI6IjEyIn0sInRhZyI6IiRpdGVtMl90aXRsZSJ9</bd:templateData>
          </p:ext>
        </p:extLst>
      </p:sp>
      <p:sp>
        <p:nvSpPr>
          <p:cNvPr id="11" name="TextBox 15"/>
          <p:cNvSpPr txBox="1"/>
          <p:nvPr/>
        </p:nvSpPr>
        <p:spPr>
          <a:xfrm>
            <a:off x="4102224" y="3762278"/>
            <a:ext cx="6616479" cy="696746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记录旅行团编号、出行人数、收费标准、成本支出等信息，自动计算旅行团利润，生成盈利报表，为旅行社的运营管理提供有力支持，提升整体盈利能力。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eyJfdGVtcGxhdGVEYXRhIjp7ImNvbnRlbnRUeXBlIjoiJGl0ZW0yX2MiLCJsaW5lQ291bnQiOiIyIiwid29yZENvdW50IjoiMzYifSwidGFnIjoiJGl0ZW0yX2MifQ==</bd:templateData>
          </p:ext>
        </p:extLst>
      </p:sp>
      <p:sp>
        <p:nvSpPr>
          <p:cNvPr id="12" name="AutoShape 16"/>
          <p:cNvSpPr/>
          <p:nvPr/>
        </p:nvSpPr>
        <p:spPr>
          <a:xfrm>
            <a:off x="1436896" y="5094898"/>
            <a:ext cx="4410330" cy="492557"/>
          </a:xfrm>
          <a:prstGeom prst="rect">
            <a:avLst/>
          </a:prstGeom>
          <a:noFill/>
          <a:ln/>
        </p:spPr>
        <p:txBody>
          <a:bodyPr vert="horz" wrap="square" lIns="7620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订单费用核对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eyJfdGVtcGxhdGVEYXRhIjp7ImNvbnRlbnRUeXBlIjoiJGl0ZW0zX3RpdGxlIiwibGluZUNvdW50IjoiMSIsIndvcmRDb3VudCI6IjEyIn0sInRhZyI6IiRpdGVtM190aXRsZSJ9</bd:templateData>
          </p:ext>
        </p:extLst>
      </p:sp>
      <p:sp>
        <p:nvSpPr>
          <p:cNvPr id="13" name="TextBox 17"/>
          <p:cNvSpPr txBox="1"/>
          <p:nvPr/>
        </p:nvSpPr>
        <p:spPr>
          <a:xfrm>
            <a:off x="1436896" y="5587455"/>
            <a:ext cx="6616479" cy="696746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支持收款、退款记录管理，实现订单费用核对，确保费用收支的准确性和透明度，为旅行社的财务管理提供有力支持，提升运营效率和客户信任度。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eyJfdGVtcGxhdGVEYXRhIjp7ImNvbnRlbnRUeXBlIjoiJGl0ZW0zX2MiLCJsaW5lQ291bnQiOiIyIiwid29yZENvdW50IjoiMzYifSwidGFnIjoiJGl0ZW0zX2MifQ==</bd:templateData>
          </p:ext>
        </p:extLst>
      </p:sp>
      <p:sp>
        <p:nvSpPr>
          <p:cNvPr id="1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订单与盈利结算需求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</p:spTree>
    <p:extLst>
      <p:ext uri="{BB962C8B-B14F-4D97-AF65-F5344CB8AC3E}">
        <p14:creationId xmlns:p14="http://schemas.microsoft.com/office/powerpoint/2010/main" val="420909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系统性能与用户体验需求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1474" r="21474"/>
          <a:stretch>
            <a:fillRect/>
          </a:stretch>
        </p:blipFill>
        <p:spPr>
          <a:xfrm>
            <a:off x="7574874" y="1433947"/>
            <a:ext cx="3969200" cy="4637054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sp>
        <p:nvSpPr>
          <p:cNvPr id="6" name="TextBox 4"/>
          <p:cNvSpPr txBox="1"/>
          <p:nvPr/>
        </p:nvSpPr>
        <p:spPr>
          <a:xfrm>
            <a:off x="1495913" y="2366281"/>
            <a:ext cx="5822174" cy="1220464"/>
          </a:xfrm>
          <a:prstGeom prst="rect">
            <a:avLst/>
          </a:prstGeom>
          <a:ln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系统页面加载时间≤2秒，查询操作响应时间≤3秒，支持≥100个并发用户访问，保障销售高峰时系统稳定运行，为用户提供流畅、高效的使用体验。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eyJfdGVtcGxhdGVEYXRhIjp7ImNvbnRlbnRUeXBlIjoiJGl0ZW0xX2MiLCJsaW5lQ291bnQiOiIzIiwid29yZENvdW50IjoiMjgifSwidGFnIjoiJGl0ZW0xX2MifQ==</bd:templateData>
          </p:ext>
        </p:extLst>
      </p:sp>
      <p:sp>
        <p:nvSpPr>
          <p:cNvPr id="7" name="TextBox 5"/>
          <p:cNvSpPr txBox="1"/>
          <p:nvPr/>
        </p:nvSpPr>
        <p:spPr>
          <a:xfrm>
            <a:off x="1495913" y="1789059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系统性能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eyJfdGVtcGxhdGVEYXRhIjp7ImNvbnRlbnRUeXBlIjoiJGl0ZW0xX3RpdGxlIiwibGluZUNvdW50IjoiMSIsIndvcmRDb3VudCI6IjEyIn0sInRhZyI6IiRpdGVtMV90aXRsZSJ9</bd:templateData>
          </p:ext>
        </p:extLst>
      </p:sp>
      <p:sp>
        <p:nvSpPr>
          <p:cNvPr id="8" name="TextBox 6"/>
          <p:cNvSpPr txBox="1"/>
          <p:nvPr/>
        </p:nvSpPr>
        <p:spPr>
          <a:xfrm>
            <a:off x="1495913" y="4637047"/>
            <a:ext cx="5822174" cy="1526528"/>
          </a:xfrm>
          <a:prstGeom prst="rect">
            <a:avLst/>
          </a:prstGeom>
          <a:ln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界面设计符合旅行社员工操作习惯，常用功能置于显著位置；必填项标注"*" ，操作错误时提供明确提示信息；支持Chrome、Firefox、Edge等主流浏览器。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eyJfdGVtcGxhdGVEYXRhIjp7ImNvbnRlbnRUeXBlIjoiJGl0ZW0yX2MiLCJsaW5lQ291bnQiOiI0Iiwid29yZENvdW50IjoiMjgifSwidGFnIjoiJGl0ZW0yX2MifQ==</bd:templateData>
          </p:ext>
        </p:extLst>
      </p:sp>
      <p:sp>
        <p:nvSpPr>
          <p:cNvPr id="9" name="TextBox 7"/>
          <p:cNvSpPr txBox="1"/>
          <p:nvPr/>
        </p:nvSpPr>
        <p:spPr>
          <a:xfrm>
            <a:off x="1495913" y="4040525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可用性需求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eyJfdGVtcGxhdGVEYXRhIjp7ImNvbnRlbnRUeXBlIjoiJGl0ZW0yX3RpdGxlIiwibGluZUNvdW50IjoiMSIsIndvcmRDb3VudCI6IjEyIn0sInRhZyI6IiRpdGVtMl90aXRsZSJ9</bd:templateData>
          </p:ext>
        </p:extLst>
      </p:sp>
      <p:sp>
        <p:nvSpPr>
          <p:cNvPr id="10" name="TextBox 8"/>
          <p:cNvSpPr txBox="1"/>
          <p:nvPr/>
        </p:nvSpPr>
        <p:spPr>
          <a:xfrm>
            <a:off x="555545" y="2094667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eyJfdGVtcGxhdGVEYXRhIjp7ImxpbmVDb3VudCI6IjEiLCJ3b3JkQ291bnQiOiIyIn0sInRhZyI6Im5vRWRpdCJ9</bd:templateData>
          </p:ext>
        </p:extLst>
      </p:sp>
      <p:sp>
        <p:nvSpPr>
          <p:cNvPr id="11" name="TextBox 9"/>
          <p:cNvSpPr txBox="1"/>
          <p:nvPr/>
        </p:nvSpPr>
        <p:spPr>
          <a:xfrm>
            <a:off x="555545" y="4338915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eyJfdGVtcGxhdGVEYXRhIjp7ImxpbmVDb3VudCI6IjEiLCJ3b3JkQ291bnQiOiIyIn0sInRhZyI6Im5vRWRpdCJ9</bd:templateData>
          </p:ext>
        </p:extLst>
      </p:sp>
      <p:sp>
        <p:nvSpPr>
          <p:cNvPr id="12" name="AutoShape 10"/>
          <p:cNvSpPr/>
          <p:nvPr/>
        </p:nvSpPr>
        <p:spPr>
          <a:xfrm>
            <a:off x="661045" y="2016336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3" name="AutoShape 11"/>
          <p:cNvSpPr/>
          <p:nvPr/>
        </p:nvSpPr>
        <p:spPr>
          <a:xfrm>
            <a:off x="661045" y="4251935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</p:spTree>
    <p:extLst>
      <p:ext uri="{BB962C8B-B14F-4D97-AF65-F5344CB8AC3E}">
        <p14:creationId xmlns:p14="http://schemas.microsoft.com/office/powerpoint/2010/main" val="3361556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6"/>
          <p:cNvSpPr/>
          <p:nvPr/>
        </p:nvSpPr>
        <p:spPr>
          <a:xfrm>
            <a:off x="6893147" y="3232827"/>
            <a:ext cx="901256" cy="901256"/>
          </a:xfrm>
          <a:prstGeom prst="ellipse">
            <a:avLst/>
          </a:prstGeom>
          <a:solidFill>
            <a:schemeClr val="accent5">
              <a:alpha val="100000"/>
            </a:schemeClr>
          </a:solidFill>
          <a:ln/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en-US" sz="2100" b="1">
                <a:solidFill>
                  <a:schemeClr val="lt1">
                    <a:alpha val="100000"/>
                  </a:schemeClr>
                </a:solidFill>
                <a:latin typeface="Arial"/>
                <a:ea typeface="Arial"/>
                <a:cs typeface="Arial"/>
              </a:rPr>
              <a:t>3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4" name="TextBox 7"/>
          <p:cNvSpPr txBox="1"/>
          <p:nvPr/>
        </p:nvSpPr>
        <p:spPr>
          <a:xfrm>
            <a:off x="5955220" y="4271960"/>
            <a:ext cx="2777109" cy="44796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>
                <a:solidFill>
                  <a:schemeClr val="accent5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业务逻辑层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eyJfdGVtcGxhdGVEYXRhIjp7ImNvbnRlbnRUeXBlIjoiJGl0ZW0zX3RpdGxlIiwibGluZUNvdW50IjoiMSIsIndvcmRDb3VudCI6IjEwIn0sInRhZyI6IiRpdGVtM190aXRsZSJ9</bd:templateData>
          </p:ext>
        </p:extLst>
      </p:sp>
      <p:sp>
        <p:nvSpPr>
          <p:cNvPr id="5" name="AutoShape 8"/>
          <p:cNvSpPr/>
          <p:nvPr/>
        </p:nvSpPr>
        <p:spPr>
          <a:xfrm>
            <a:off x="4433372" y="3232827"/>
            <a:ext cx="901256" cy="901256"/>
          </a:xfrm>
          <a:prstGeom prst="ellipse">
            <a:avLst/>
          </a:prstGeom>
          <a:solidFill>
            <a:schemeClr val="accent4">
              <a:alpha val="100000"/>
            </a:schemeClr>
          </a:solidFill>
          <a:ln/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en-US" sz="2100" b="1">
                <a:solidFill>
                  <a:schemeClr val="lt1">
                    <a:alpha val="100000"/>
                  </a:schemeClr>
                </a:solidFill>
                <a:latin typeface="Arial"/>
                <a:ea typeface="Arial"/>
                <a:cs typeface="Arial"/>
              </a:rPr>
              <a:t>2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6" name="TextBox 9"/>
          <p:cNvSpPr txBox="1"/>
          <p:nvPr/>
        </p:nvSpPr>
        <p:spPr>
          <a:xfrm>
            <a:off x="3482138" y="1487010"/>
            <a:ext cx="2777109" cy="44796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>
                <a:solidFill>
                  <a:schemeClr val="accent4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表现层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eyJfdGVtcGxhdGVEYXRhIjp7ImNvbnRlbnRUeXBlIjoiJGl0ZW0yX3RpdGxlIiwibGluZUNvdW50IjoiMSIsIndvcmRDb3VudCI6IjEwIn0sInRhZyI6IiRpdGVtMl90aXRsZSJ9</bd:templateData>
          </p:ext>
        </p:extLst>
      </p:sp>
      <p:sp>
        <p:nvSpPr>
          <p:cNvPr id="7" name="AutoShape 10"/>
          <p:cNvSpPr/>
          <p:nvPr/>
        </p:nvSpPr>
        <p:spPr>
          <a:xfrm>
            <a:off x="1953634" y="3232827"/>
            <a:ext cx="901256" cy="901256"/>
          </a:xfrm>
          <a:prstGeom prst="ellipse">
            <a:avLst/>
          </a:prstGeom>
          <a:solidFill>
            <a:schemeClr val="accent3">
              <a:alpha val="100000"/>
            </a:schemeClr>
          </a:solidFill>
          <a:ln/>
        </p:spPr>
        <p:txBody>
          <a:bodyPr vert="horz" wrap="non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en-US" sz="2100" b="1">
                <a:solidFill>
                  <a:schemeClr val="lt1">
                    <a:alpha val="100000"/>
                  </a:schemeClr>
                </a:solidFill>
                <a:latin typeface="Arial"/>
                <a:ea typeface="Arial"/>
                <a:cs typeface="Arial"/>
              </a:rPr>
              <a:t>1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eyJfdGVtcGxhdGVEYXRhIjp7ImxpbmVDb3VudCI6IjIiLCJ3b3JkQ291bnQiOiIyIn0sInRhZyI6Im5vRWRpdCJ9</bd:templateData>
          </p:ext>
        </p:extLst>
      </p:sp>
      <p:sp>
        <p:nvSpPr>
          <p:cNvPr id="8" name="TextBox 11"/>
          <p:cNvSpPr txBox="1"/>
          <p:nvPr/>
        </p:nvSpPr>
        <p:spPr>
          <a:xfrm>
            <a:off x="1015707" y="4271960"/>
            <a:ext cx="2777109" cy="44796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>
                <a:solidFill>
                  <a:schemeClr val="accent3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技术选型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eyJfdGVtcGxhdGVEYXRhIjp7ImNvbnRlbnRUeXBlIjoiJGl0ZW0xX3RpdGxlIiwibGluZUNvdW50IjoiMSIsIndvcmRDb3VudCI6IjEwIn0sInRhZyI6IiRpdGVtMV90aXRsZSJ9</bd:templateData>
          </p:ext>
        </p:extLst>
      </p:sp>
      <p:sp>
        <p:nvSpPr>
          <p:cNvPr id="9" name="TextBox 13"/>
          <p:cNvSpPr txBox="1"/>
          <p:nvPr/>
        </p:nvSpPr>
        <p:spPr>
          <a:xfrm>
            <a:off x="3405025" y="1934971"/>
            <a:ext cx="2931336" cy="105489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表现层如CustomerController，负责接收前端请求、参数校验、权限控制，并返回响应结果，确保系统用户界面友好且安全地响应用户操作。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eyJfdGVtcGxhdGVEYXRhIjp7ImNvbnRlbnRUeXBlIjoiJGl0ZW0yX2MiLCJsaW5lQ291bnQiOiI0Iiwid29yZENvdW50IjoiMTcifSwidGFnIjoiJGl0ZW0yX2MifQ==</bd:templateData>
          </p:ext>
        </p:extLst>
      </p:sp>
      <p:sp>
        <p:nvSpPr>
          <p:cNvPr id="10" name="TextBox 14"/>
          <p:cNvSpPr txBox="1"/>
          <p:nvPr/>
        </p:nvSpPr>
        <p:spPr>
          <a:xfrm>
            <a:off x="5878107" y="4719921"/>
            <a:ext cx="2931336" cy="116271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封装核心业务逻辑，如客户信息的增删改查规则、权限校验逻辑等，通过接口与表现层和数据访问层交互，确保系统业务处理的正确性和高效性。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eyJfdGVtcGxhdGVEYXRhIjp7ImNvbnRlbnRUeXBlIjoiJGl0ZW0zX2MiLCJsaW5lQ291bnQiOiI0Iiwid29yZENvdW50IjoiMTcifSwidGFnIjoiJGl0ZW0zX2MifQ==</bd:templateData>
          </p:ext>
        </p:extLst>
      </p:sp>
      <p:sp>
        <p:nvSpPr>
          <p:cNvPr id="11" name="TextBox 15"/>
          <p:cNvSpPr txBox="1"/>
          <p:nvPr/>
        </p:nvSpPr>
        <p:spPr>
          <a:xfrm>
            <a:off x="938594" y="4719921"/>
            <a:ext cx="2931336" cy="106956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旅行社管理系统采用Spring Boot + MyBatis Plus技术栈，基于MVC三层架构，实现业务逻辑与数据访问解耦，提升系统可维护性与可扩展性。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eyJfdGVtcGxhdGVEYXRhIjp7ImNvbnRlbnRUeXBlIjoiJGl0ZW0xX2MiLCJsaW5lQ291bnQiOiI0Iiwid29yZENvdW50IjoiMTcifSwidGFnIjoiJGl0ZW0xX2MifQ==</bd:templateData>
          </p:ext>
        </p:extLst>
      </p:sp>
      <p:sp>
        <p:nvSpPr>
          <p:cNvPr id="1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系统架构设计思路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</p:spTree>
    <p:extLst>
      <p:ext uri="{BB962C8B-B14F-4D97-AF65-F5344CB8AC3E}">
        <p14:creationId xmlns:p14="http://schemas.microsoft.com/office/powerpoint/2010/main" val="28934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系统架构设计思路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rcRect l="10791" r="10791"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sp>
        <p:nvSpPr>
          <p:cNvPr id="5" name="TextBox 3"/>
          <p:cNvSpPr txBox="1"/>
          <p:nvPr/>
        </p:nvSpPr>
        <p:spPr>
          <a:xfrm>
            <a:off x="742971" y="2306715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用户表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eyJfdGVtcGxhdGVEYXRhIjp7ImNvbnRlbnRUeXBlIjoiJGl0ZW0xX3RpdGxlIiwibGluZUNvdW50IjoiMSIsIndvcmRDb3VudCI6IjkifSwidGFnIjoiJGl0ZW0xX3RpdGxlIn0=</bd:templateData>
          </p:ext>
        </p:extLst>
      </p:sp>
      <p:sp>
        <p:nvSpPr>
          <p:cNvPr id="6" name="TextBox 8"/>
          <p:cNvSpPr txBox="1"/>
          <p:nvPr/>
        </p:nvSpPr>
        <p:spPr>
          <a:xfrm>
            <a:off x="401071" y="2954711"/>
            <a:ext cx="3656131" cy="211596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350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用户表存储系统用户的基本信息，包括用户名、密码、角色、状态、创建时间和更新时间等，采用int</a:t>
            </a:r>
            <a:r>
              <a:rPr lang="en-US" sz="135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(11)</a:t>
            </a:r>
            <a:r>
              <a:rPr lang="en-US" sz="1350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和varchar</a:t>
            </a:r>
            <a:r>
              <a:rPr lang="en-US" sz="135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(50)</a:t>
            </a:r>
            <a:r>
              <a:rPr lang="en-US" sz="1350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数据类型，确保用户数据安全</a:t>
            </a:r>
            <a:r>
              <a:rPr lang="en-US" sz="135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eyJfdGVtcGxhdGVEYXRhIjp7ImNvbnRlbnRUeXBlIjoiJGl0ZW0xX2MiLCJsaW5lQ291bnQiOiI3Iiwid29yZENvdW50IjoiMTgifSwidGFnIjoiJGl0ZW0xX2MifQ==</bd:templateData>
          </p:ext>
        </p:extLst>
      </p:sp>
      <p:sp>
        <p:nvSpPr>
          <p:cNvPr id="7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导游信息表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eyJfdGVtcGxhdGVEYXRhIjp7ImNvbnRlbnRUeXBlIjoiJGl0ZW0yX3RpdGxlIiwibGluZUNvdW50IjoiMSIsIndvcmRDb3VudCI6IjkifSwidGFnIjoiJGl0ZW0yX3RpdGxlIn0=</bd:templateData>
          </p:ext>
        </p:extLst>
      </p:sp>
      <p:sp>
        <p:nvSpPr>
          <p:cNvPr id="8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订单表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eyJfdGVtcGxhdGVEYXRhIjp7ImNvbnRlbnRUeXBlIjoiJGl0ZW0zX3RpdGxlIiwibGluZUNvdW50IjoiMSIsIndvcmRDb3VudCI6IjkifSwidGFnIjoiJGl0ZW0zX3RpdGxlIn0=</bd:templateData>
          </p:ext>
        </p:extLst>
      </p:sp>
      <p:sp>
        <p:nvSpPr>
          <p:cNvPr id="9" name="矩形 8"/>
          <p:cNvSpPr/>
          <p:nvPr/>
        </p:nvSpPr>
        <p:spPr>
          <a:xfrm>
            <a:off x="7883769" y="1849778"/>
            <a:ext cx="3959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导游信息表存储导游的基本信息，包括导游唯一编号、姓名、联系电话、擅长线路等，采用INT和VARCHAR</a:t>
            </a:r>
            <a:r>
              <a:rPr lang="en-US" altLang="zh-CN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(50)</a:t>
            </a:r>
            <a:r>
              <a:rPr lang="en-US" altLang="zh-CN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数据类型，为旅行社提供导游管理支持</a:t>
            </a:r>
            <a:r>
              <a:rPr lang="en-US" altLang="zh-CN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。</a:t>
            </a:r>
          </a:p>
        </p:txBody>
      </p:sp>
      <p:sp>
        <p:nvSpPr>
          <p:cNvPr id="10" name="TextBox 7"/>
          <p:cNvSpPr txBox="1"/>
          <p:nvPr/>
        </p:nvSpPr>
        <p:spPr>
          <a:xfrm>
            <a:off x="8059848" y="4565142"/>
            <a:ext cx="3794740" cy="199583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订单表存储旅行社的订单信息，包括订单唯一编号、客户编号、产品编号、导游编号等，采用INT和DATETIME数据类型，支持订单的全流程管理。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eyJfdGVtcGxhdGVEYXRhIjp7ImNvbnRlbnRUeXBlIjoiJGl0ZW0zX2MiLCJsaW5lQ291bnQiOiI2Iiwid29yZENvdW50IjoiMTkifSwidGFnIjoiJGl0ZW0zX2MifQ==</bd:templateData>
          </p:ext>
        </p:extLst>
      </p:sp>
    </p:spTree>
    <p:extLst>
      <p:ext uri="{BB962C8B-B14F-4D97-AF65-F5344CB8AC3E}">
        <p14:creationId xmlns:p14="http://schemas.microsoft.com/office/powerpoint/2010/main" val="294690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466885" y="2187982"/>
            <a:ext cx="2739046" cy="2739046"/>
          </a:xfrm>
          <a:prstGeom prst="ellipse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sp>
        <p:nvSpPr>
          <p:cNvPr id="5" name="Freeform 4"/>
          <p:cNvSpPr/>
          <p:nvPr/>
        </p:nvSpPr>
        <p:spPr>
          <a:xfrm>
            <a:off x="4509171" y="1790522"/>
            <a:ext cx="583851" cy="3533966"/>
          </a:xfrm>
          <a:custGeom>
            <a:avLst/>
            <a:gdLst/>
            <a:ahLst/>
            <a:cxnLst/>
            <a:rect l="l" t="t" r="r" b="b"/>
            <a:pathLst>
              <a:path w="583851" h="3533966">
                <a:moveTo>
                  <a:pt x="583851" y="0"/>
                </a:moveTo>
                <a:quadBezTo>
                  <a:pt x="291925" y="0"/>
                  <a:pt x="291925" y="353397"/>
                </a:quadBezTo>
                <a:lnTo>
                  <a:pt x="291925" y="1413586"/>
                </a:lnTo>
                <a:quadBezTo>
                  <a:pt x="291925" y="1766983"/>
                  <a:pt x="0" y="1766983"/>
                </a:quadBezTo>
                <a:quadBezTo>
                  <a:pt x="291925" y="1766983"/>
                  <a:pt x="291925" y="2120379"/>
                </a:quadBezTo>
                <a:lnTo>
                  <a:pt x="291925" y="3180569"/>
                </a:lnTo>
                <a:quadBezTo>
                  <a:pt x="291925" y="3533966"/>
                  <a:pt x="583851" y="3533966"/>
                </a:quadBezTo>
              </a:path>
            </a:pathLst>
          </a:cu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6" name="AutoShape 5"/>
          <p:cNvSpPr/>
          <p:nvPr/>
        </p:nvSpPr>
        <p:spPr>
          <a:xfrm>
            <a:off x="5347614" y="5067201"/>
            <a:ext cx="5299568" cy="468573"/>
          </a:xfrm>
          <a:prstGeom prst="roundRect">
            <a:avLst>
              <a:gd name="adj" fmla="val 50000"/>
            </a:avLst>
          </a:prstGeom>
          <a:solidFill>
            <a:schemeClr val="accent3">
              <a:alpha val="100000"/>
              <a:lumMod val="5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7" name="AutoShape 6"/>
          <p:cNvSpPr/>
          <p:nvPr/>
        </p:nvSpPr>
        <p:spPr>
          <a:xfrm>
            <a:off x="6414867" y="5045544"/>
            <a:ext cx="3165062" cy="454737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权限管理界面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eyJfdGVtcGxhdGVEYXRhIjp7ImNvbnRlbnRUeXBlIjoiJGl0ZW0zX3RpdGxlIiwibGluZUNvdW50IjoiMSIsIndvcmRDb3VudCI6IjEyIn0sInRhZyI6IiRpdGVtM190aXRsZSJ9</bd:templateData>
          </p:ext>
        </p:extLst>
      </p:sp>
      <p:sp>
        <p:nvSpPr>
          <p:cNvPr id="8" name="AutoShape 8"/>
          <p:cNvSpPr/>
          <p:nvPr/>
        </p:nvSpPr>
        <p:spPr>
          <a:xfrm>
            <a:off x="5347614" y="3298365"/>
            <a:ext cx="5299568" cy="468573"/>
          </a:xfrm>
          <a:prstGeom prst="roundRect">
            <a:avLst>
              <a:gd name="adj" fmla="val 50000"/>
            </a:avLst>
          </a:prstGeom>
          <a:solidFill>
            <a:schemeClr val="accent2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9" name="AutoShape 9"/>
          <p:cNvSpPr/>
          <p:nvPr/>
        </p:nvSpPr>
        <p:spPr>
          <a:xfrm>
            <a:off x="6414867" y="3276708"/>
            <a:ext cx="3165062" cy="454737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拦截器机制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eyJfdGVtcGxhdGVEYXRhIjp7ImNvbnRlbnRUeXBlIjoiJGl0ZW0yX3RpdGxlIiwibGluZUNvdW50IjoiMSIsIndvcmRDb3VudCI6IjEyIn0sInRhZyI6IiRpdGVtMl90aXRsZSJ9</bd:templateData>
          </p:ext>
        </p:extLst>
      </p:sp>
      <p:sp>
        <p:nvSpPr>
          <p:cNvPr id="10" name="TextBox 10"/>
          <p:cNvSpPr txBox="1"/>
          <p:nvPr/>
        </p:nvSpPr>
        <p:spPr>
          <a:xfrm>
            <a:off x="5452715" y="3804364"/>
            <a:ext cx="5194466" cy="1061273"/>
          </a:xfrm>
          <a:prstGeom prst="rect">
            <a:avLst/>
          </a:prstGeom>
          <a:ln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l">
              <a:lnSpc>
                <a:spcPct val="114999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设计拦截器来拦截用户的请求，进行权限判断，若用户无权访问则拦截并返回相应提示信息，保障系统安全，防止恶意访问和非法操作。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eyJfdGVtcGxhdGVEYXRhIjp7ImNvbnRlbnRUeXBlIjoiJGl0ZW0yX2MiLCJsaW5lQ291bnQiOiI0Iiwid29yZENvdW50IjoiMjgifSwidGFnIjoiJGl0ZW0yX2MifQ==</bd:templateData>
          </p:ext>
        </p:extLst>
      </p:sp>
      <p:sp>
        <p:nvSpPr>
          <p:cNvPr id="11" name="AutoShape 11"/>
          <p:cNvSpPr/>
          <p:nvPr/>
        </p:nvSpPr>
        <p:spPr>
          <a:xfrm>
            <a:off x="5347614" y="1556561"/>
            <a:ext cx="5299568" cy="468573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2" name="AutoShape 12"/>
          <p:cNvSpPr/>
          <p:nvPr/>
        </p:nvSpPr>
        <p:spPr>
          <a:xfrm>
            <a:off x="6414867" y="1534903"/>
            <a:ext cx="3165062" cy="454737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权限控制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eyJfdGVtcGxhdGVEYXRhIjp7ImNvbnRlbnRUeXBlIjoiJGl0ZW0xX3RpdGxlIiwibGluZUNvdW50IjoiMSIsIndvcmRDb3VudCI6IjEyIn0sInRhZyI6IiRpdGVtMV90aXRsZSJ9</bd:templateData>
          </p:ext>
        </p:extLst>
      </p:sp>
      <p:sp>
        <p:nvSpPr>
          <p:cNvPr id="13" name="TextBox 13"/>
          <p:cNvSpPr txBox="1"/>
          <p:nvPr/>
        </p:nvSpPr>
        <p:spPr>
          <a:xfrm>
            <a:off x="5452715" y="2062560"/>
            <a:ext cx="5194466" cy="1057947"/>
          </a:xfrm>
          <a:prstGeom prst="rect">
            <a:avLst/>
          </a:prstGeom>
          <a:ln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l">
              <a:lnSpc>
                <a:spcPct val="114999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基于RBAC（Role-Based Access Control）模型实现权限控制，管理员可分配不同角色及权限，确保用户操作合法合规，提升系统安全性。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eyJfdGVtcGxhdGVEYXRhIjp7ImNvbnRlbnRUeXBlIjoiJGl0ZW0xX2MiLCJsaW5lQ291bnQiOiI0Iiwid29yZENvdW50IjoiMjgifSwidGFnIjoiJGl0ZW0xX2MifQ==</bd:templateData>
          </p:ext>
        </p:extLst>
      </p:sp>
      <p:sp>
        <p:nvSpPr>
          <p:cNvPr id="14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权限管理机制设计</a:t>
            </a:r>
            <a:endParaRPr lang="en-US" sz="3000" b="1" dirty="0">
              <a:solidFill>
                <a:schemeClr val="dk1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</p:spTree>
    <p:extLst>
      <p:ext uri="{BB962C8B-B14F-4D97-AF65-F5344CB8AC3E}">
        <p14:creationId xmlns:p14="http://schemas.microsoft.com/office/powerpoint/2010/main" val="372919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5735" r="5735"/>
          <a:stretch>
            <a:fillRect/>
          </a:stretch>
        </p:blipFill>
        <p:spPr>
          <a:xfrm>
            <a:off x="615557" y="1293101"/>
            <a:ext cx="3938035" cy="5250714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sp>
        <p:nvSpPr>
          <p:cNvPr id="4" name="AutoShape 3"/>
          <p:cNvSpPr/>
          <p:nvPr/>
        </p:nvSpPr>
        <p:spPr>
          <a:xfrm>
            <a:off x="4232060" y="1718638"/>
            <a:ext cx="7211308" cy="4522346"/>
          </a:xfrm>
          <a:prstGeom prst="roundRect">
            <a:avLst>
              <a:gd name="adj" fmla="val 4504"/>
            </a:avLst>
          </a:prstGeom>
          <a:solidFill>
            <a:schemeClr val="lt2">
              <a:alpha val="100000"/>
            </a:schemeClr>
          </a:solidFill>
          <a:ln/>
          <a:effectLst>
            <a:outerShdw blurRad="381000">
              <a:srgbClr val="000000">
                <a:alpha val="7000"/>
              </a:srgbClr>
            </a:outerShdw>
          </a:effectLst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5" name="TextBox 4"/>
          <p:cNvSpPr txBox="1"/>
          <p:nvPr/>
        </p:nvSpPr>
        <p:spPr>
          <a:xfrm>
            <a:off x="4599214" y="2625365"/>
            <a:ext cx="6477000" cy="125774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客户管理模块涵盖客户信息的全生命周期管理，支持手动或批量录入，并严格校验信息格式，确保数据准确性。同时，根据角色权限过滤数据，实现数据的增删改查。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eyJfdGVtcGxhdGVEYXRhIjp7ImNvbnRlbnRUeXBlIjoiJGl0ZW0xX2MiLCJsaW5lQ291bnQiOiIzIiwid29yZENvdW50IjoiMzIifSwidGFnIjoiJGl0ZW0xX2MifQ==</bd:templateData>
          </p:ext>
        </p:extLst>
      </p:sp>
      <p:sp>
        <p:nvSpPr>
          <p:cNvPr id="6" name="TextBox 5"/>
          <p:cNvSpPr txBox="1"/>
          <p:nvPr/>
        </p:nvSpPr>
        <p:spPr>
          <a:xfrm>
            <a:off x="4599214" y="2143575"/>
            <a:ext cx="6477000" cy="6452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信息校验与增删改查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eyJfdGVtcGxhdGVEYXRhIjp7ImNvbnRlbnRUeXBlIjoiJGl0ZW0xX3RpdGxlIiwibGluZUNvdW50IjoiMSIsIndvcmRDb3VudCI6IjE5In0sInRhZyI6IiRpdGVtMV90aXRsZSJ9</bd:templateData>
          </p:ext>
        </p:extLst>
      </p:sp>
      <p:sp>
        <p:nvSpPr>
          <p:cNvPr id="7" name="TextBox 6"/>
          <p:cNvSpPr txBox="1"/>
          <p:nvPr/>
        </p:nvSpPr>
        <p:spPr>
          <a:xfrm>
            <a:off x="4599214" y="4589063"/>
            <a:ext cx="6477000" cy="127152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管理员拥有全部操作权限，包括客户信息的修改，而普通客户则仅能查看自身的资料，确保了信息的安全性与管理的严谨性，为旅行社提供灵活高效的管理解决方案。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eyJfdGVtcGxhdGVEYXRhIjp7ImNvbnRlbnRUeXBlIjoiJGl0ZW0yX2MiLCJsaW5lQ291bnQiOiIzIiwid29yZENvdW50IjoiMzIifSwidGFnIjoiJGl0ZW0yX2MifQ==</bd:templateData>
          </p:ext>
        </p:extLst>
      </p:sp>
      <p:sp>
        <p:nvSpPr>
          <p:cNvPr id="8" name="TextBox 7"/>
          <p:cNvSpPr txBox="1"/>
          <p:nvPr/>
        </p:nvSpPr>
        <p:spPr>
          <a:xfrm>
            <a:off x="4599214" y="4153214"/>
            <a:ext cx="6477000" cy="6452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权限分制的客户管理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eyJfdGVtcGxhdGVEYXRhIjp7ImNvbnRlbnRUeXBlIjoiJGl0ZW0yX3RpdGxlIiwibGluZUNvdW50IjoiMSIsIndvcmRDb3VudCI6IjE5In0sInRhZyI6IiRpdGVtMl90aXRsZSJ9</bd:templateData>
          </p:ext>
        </p:extLst>
      </p:sp>
      <p:sp>
        <p:nvSpPr>
          <p:cNvPr id="9" name="TextBox 8"/>
          <p:cNvSpPr txBox="1"/>
          <p:nvPr/>
        </p:nvSpPr>
        <p:spPr>
          <a:xfrm>
            <a:off x="484815" y="239921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客户管理模块实现</a:t>
            </a: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</p:spTree>
    <p:extLst>
      <p:ext uri="{BB962C8B-B14F-4D97-AF65-F5344CB8AC3E}">
        <p14:creationId xmlns:p14="http://schemas.microsoft.com/office/powerpoint/2010/main" val="261385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7584" b="7584"/>
          <a:stretch>
            <a:fillRect/>
          </a:stretch>
        </p:blipFill>
        <p:spPr>
          <a:xfrm>
            <a:off x="7007707" y="1744635"/>
            <a:ext cx="4750584" cy="4285329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eyJfdGVtcGxhdGVEYXRhIjp7ImNvbnRlbnRUeXBlIjoiJGltZzAiLCJuZWVkUmVwbGFjZSI6dHJ1ZSwidHlwZSI6ImltYWdlIn0sInRhZyI6IiRpbWcwIn0=</bd:templateData>
          </p:ext>
        </p:extLst>
      </p:pic>
      <p:sp>
        <p:nvSpPr>
          <p:cNvPr id="4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景点管理模块实现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sp>
        <p:nvSpPr>
          <p:cNvPr id="5" name="AutoShape 4"/>
          <p:cNvSpPr/>
          <p:nvPr/>
        </p:nvSpPr>
        <p:spPr>
          <a:xfrm>
            <a:off x="3729746" y="176967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6" name="TextBox 5"/>
          <p:cNvSpPr txBox="1"/>
          <p:nvPr/>
        </p:nvSpPr>
        <p:spPr>
          <a:xfrm>
            <a:off x="3923235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数据准确与更新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eyJfdGVtcGxhdGVEYXRhIjp7ImNvbnRlbnRUeXBlIjoiJGl0ZW0yX3RpdGxlIiwibGluZUNvdW50IjoiMSIsIndvcmRDb3VudCI6IjcifSwidGFnIjoiJGl0ZW0yX3RpdGxlIn0=</bd:templateData>
          </p:ext>
        </p:extLst>
      </p:sp>
      <p:sp>
        <p:nvSpPr>
          <p:cNvPr id="7" name="TextBox 6"/>
          <p:cNvSpPr txBox="1"/>
          <p:nvPr/>
        </p:nvSpPr>
        <p:spPr>
          <a:xfrm>
            <a:off x="3923235" y="275785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75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在景点管理模块中，我们专注于景点数据的增删改查，同时确保数据准确更新，以反映景点的最新状态，为游客提供可靠的信息，提升旅行社的服务质量。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eyJfdGVtcGxhdGVEYXRhIjp7ImNvbnRlbnRUeXBlIjoiJGl0ZW0yX2MiLCJsaW5lQ291bnQiOiI4Iiwid29yZENvdW50IjoiMTEifSwidGFnIjoiJGl0ZW0yX2MifQ==</bd:templateData>
          </p:ext>
        </p:extLst>
      </p:sp>
      <p:sp>
        <p:nvSpPr>
          <p:cNvPr id="8" name="AutoShape 7"/>
          <p:cNvSpPr/>
          <p:nvPr/>
        </p:nvSpPr>
        <p:spPr>
          <a:xfrm>
            <a:off x="556553" y="176476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9" name="TextBox 8"/>
          <p:cNvSpPr txBox="1"/>
          <p:nvPr/>
        </p:nvSpPr>
        <p:spPr>
          <a:xfrm>
            <a:off x="750042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景点信息维护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eyJfdGVtcGxhdGVEYXRhIjp7ImNvbnRlbnRUeXBlIjoiJGl0ZW0xX3RpdGxlIiwibGluZUNvdW50IjoiMSIsIndvcmRDb3VudCI6IjcifSwidGFnIjoiJGl0ZW0xX3RpdGxlIn0=</bd:templateData>
          </p:ext>
        </p:extLst>
      </p:sp>
      <p:sp>
        <p:nvSpPr>
          <p:cNvPr id="10" name="TextBox 9"/>
          <p:cNvSpPr txBox="1"/>
          <p:nvPr/>
        </p:nvSpPr>
        <p:spPr>
          <a:xfrm>
            <a:off x="750042" y="275294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75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景点管理模块主要负责景点信息的维护，包括景点名称、所在城市等详情的输入与输出，确保景点数据的准确性和及时更新，为旅行社的业务开展提供有力支持。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eyJfdGVtcGxhdGVEYXRhIjp7ImNvbnRlbnRUeXBlIjoiJGl0ZW0xX2MiLCJsaW5lQ291bnQiOiI4Iiwid29yZENvdW50IjoiMTEifSwidGFnIjoiJGl0ZW0xX2MifQ==</bd:templateData>
          </p:ext>
        </p:extLst>
      </p:sp>
    </p:spTree>
    <p:extLst>
      <p:ext uri="{BB962C8B-B14F-4D97-AF65-F5344CB8AC3E}">
        <p14:creationId xmlns:p14="http://schemas.microsoft.com/office/powerpoint/2010/main" val="260248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旅游团管理模块实现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sp>
        <p:nvSpPr>
          <p:cNvPr id="5" name="AutoShape 3"/>
          <p:cNvSpPr/>
          <p:nvPr/>
        </p:nvSpPr>
        <p:spPr>
          <a:xfrm>
            <a:off x="788990" y="1524666"/>
            <a:ext cx="6517754" cy="2008016"/>
          </a:xfrm>
          <a:prstGeom prst="parallelogram">
            <a:avLst>
              <a:gd name="adj" fmla="val 25000"/>
            </a:avLst>
          </a:prstGeom>
          <a:noFill/>
          <a:ln w="2540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6" name="TextBox 4"/>
          <p:cNvSpPr txBox="1"/>
          <p:nvPr/>
        </p:nvSpPr>
        <p:spPr>
          <a:xfrm>
            <a:off x="1599500" y="1731517"/>
            <a:ext cx="508570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旅游团管理核心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eyJfdGVtcGxhdGVEYXRhIjp7ImNvbnRlbnRUeXBlIjoiJGl0ZW0xX3RpdGxlIiwibGluZUNvdW50IjoiMSIsIndvcmRDb3VudCI6IjE4In0sInRhZyI6IiRpdGVtMV90aXRsZSJ9</bd:templateData>
          </p:ext>
        </p:extLst>
      </p:sp>
      <p:sp>
        <p:nvSpPr>
          <p:cNvPr id="7" name="TextBox 5"/>
          <p:cNvSpPr txBox="1"/>
          <p:nvPr/>
        </p:nvSpPr>
        <p:spPr>
          <a:xfrm>
            <a:off x="1599500" y="2261212"/>
            <a:ext cx="4847564" cy="989720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旅游团管理模块处理旅游团的基本信息及收支数据，同时依赖景点和导游模块的基础数据，实现团信息列表和结果提示的输出。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eyJfdGVtcGxhdGVEYXRhIjp7ImNvbnRlbnRUeXBlIjoiJGl0ZW0xX2MiLCJsaW5lQ291bnQiOiIzIiwid29yZENvdW50IjoiMjMifSwidGFnIjoiJGl0ZW0xX2MifQ==</bd:templateData>
          </p:ext>
        </p:extLst>
      </p:sp>
      <p:sp>
        <p:nvSpPr>
          <p:cNvPr id="8" name="AutoShape 6"/>
          <p:cNvSpPr/>
          <p:nvPr/>
        </p:nvSpPr>
        <p:spPr>
          <a:xfrm>
            <a:off x="671199" y="2147674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9" name="TextBox 7"/>
          <p:cNvSpPr txBox="1"/>
          <p:nvPr/>
        </p:nvSpPr>
        <p:spPr>
          <a:xfrm>
            <a:off x="748925" y="2306741"/>
            <a:ext cx="606548" cy="443865"/>
          </a:xfrm>
          <a:prstGeom prst="rect">
            <a:avLst/>
          </a:prstGeom>
          <a:noFill/>
          <a:ln/>
        </p:spPr>
        <p:txBody>
          <a:bodyPr vert="horz" wrap="square" lIns="108013" tIns="45720" rIns="108013" bIns="45720" rtlCol="0" anchor="ctr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175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eyJfdGVtcGxhdGVEYXRhIjp7ImxpbmVDb3VudCI6IjEiLCJ3b3JkQ291bnQiOiIxIn0sInRhZyI6Im5vRWRpdCJ9</bd:templateData>
          </p:ext>
        </p:extLst>
      </p:sp>
      <p:sp>
        <p:nvSpPr>
          <p:cNvPr id="10" name="AutoShape 8"/>
          <p:cNvSpPr/>
          <p:nvPr/>
        </p:nvSpPr>
        <p:spPr>
          <a:xfrm>
            <a:off x="777783" y="3961972"/>
            <a:ext cx="6517754" cy="2008016"/>
          </a:xfrm>
          <a:prstGeom prst="parallelogram">
            <a:avLst>
              <a:gd name="adj" fmla="val 25000"/>
            </a:avLst>
          </a:prstGeom>
          <a:noFill/>
          <a:ln w="25400">
            <a:solidFill>
              <a:schemeClr val="accent1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1" name="TextBox 9"/>
          <p:cNvSpPr txBox="1"/>
          <p:nvPr/>
        </p:nvSpPr>
        <p:spPr>
          <a:xfrm>
            <a:off x="1588293" y="4168824"/>
            <a:ext cx="508570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利润计算与数据联动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eyJfdGVtcGxhdGVEYXRhIjp7ImNvbnRlbnRUeXBlIjoiJGl0ZW0yX3RpdGxlIiwibGluZUNvdW50IjoiMSIsIndvcmRDb3VudCI6IjE4In0sInRhZyI6IiRpdGVtMl90aXRsZSJ9</bd:templateData>
          </p:ext>
        </p:extLst>
      </p:sp>
      <p:sp>
        <p:nvSpPr>
          <p:cNvPr id="12" name="TextBox 10"/>
          <p:cNvSpPr txBox="1"/>
          <p:nvPr/>
        </p:nvSpPr>
        <p:spPr>
          <a:xfrm>
            <a:off x="1588293" y="4698518"/>
            <a:ext cx="4847564" cy="989720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核心在于新增和编辑旅游团时自动计算利润，并局部变量存储团实体及利润计算中间值，实现数据联动更新，使团务管理与盈利紧密关联。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eyJfdGVtcGxhdGVEYXRhIjp7ImNvbnRlbnRUeXBlIjoiJGl0ZW0yX2MiLCJsaW5lQ291bnQiOiIzIiwid29yZENvdW50IjoiMjMifSwidGFnIjoiJGl0ZW0yX2MifQ==</bd:templateData>
          </p:ext>
        </p:extLst>
      </p:sp>
      <p:sp>
        <p:nvSpPr>
          <p:cNvPr id="13" name="AutoShape 11"/>
          <p:cNvSpPr/>
          <p:nvPr/>
        </p:nvSpPr>
        <p:spPr>
          <a:xfrm>
            <a:off x="659992" y="4584980"/>
            <a:ext cx="762000" cy="7620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4" name="TextBox 12"/>
          <p:cNvSpPr txBox="1"/>
          <p:nvPr/>
        </p:nvSpPr>
        <p:spPr>
          <a:xfrm>
            <a:off x="737718" y="4744048"/>
            <a:ext cx="606548" cy="443865"/>
          </a:xfrm>
          <a:prstGeom prst="rect">
            <a:avLst/>
          </a:prstGeom>
          <a:noFill/>
          <a:ln/>
        </p:spPr>
        <p:txBody>
          <a:bodyPr vert="horz" wrap="square" lIns="108013" tIns="45720" rIns="108013" bIns="45720" rtlCol="0" anchor="ctr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175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eyJfdGVtcGxhdGVEYXRhIjp7ImxpbmVDb3VudCI6IjEiLCJ3b3JkQ291bnQiOiIxIn0sInRhZyI6Im5vRWRpdCJ9</bd:templateData>
          </p:ext>
        </p:extLst>
      </p:sp>
      <p:pic>
        <p:nvPicPr>
          <p:cNvPr id="15" name="Picture 13"/>
          <p:cNvPicPr>
            <a:picLocks noChangeAspect="1"/>
          </p:cNvPicPr>
          <p:nvPr/>
        </p:nvPicPr>
        <p:blipFill>
          <a:blip r:embed="rId3">
            <a:alphaModFix/>
          </a:blip>
          <a:srcRect t="2541" b="2541"/>
          <a:stretch>
            <a:fillRect/>
          </a:stretch>
        </p:blipFill>
        <p:spPr>
          <a:xfrm>
            <a:off x="7820520" y="1303414"/>
            <a:ext cx="3827577" cy="2400857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4">
            <a:alphaModFix/>
          </a:blip>
          <a:srcRect t="15858" b="15858"/>
          <a:stretch>
            <a:fillRect/>
          </a:stretch>
        </p:blipFill>
        <p:spPr>
          <a:xfrm>
            <a:off x="7805911" y="3932485"/>
            <a:ext cx="3856797" cy="2400857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eyJfdGVtcGxhdGVEYXRhIjp7ImNvbnRlbnRUeXBlIjoiJGltZzEifSwidGFnIjoiJGltZzEifQ==</bd:templateData>
          </p:ext>
        </p:extLst>
      </p:pic>
    </p:spTree>
    <p:extLst>
      <p:ext uri="{BB962C8B-B14F-4D97-AF65-F5344CB8AC3E}">
        <p14:creationId xmlns:p14="http://schemas.microsoft.com/office/powerpoint/2010/main" val="321721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28183" r="28183"/>
          <a:stretch>
            <a:fillRect/>
          </a:stretch>
        </p:blipFill>
        <p:spPr>
          <a:xfrm>
            <a:off x="875314" y="2169726"/>
            <a:ext cx="2050689" cy="3916435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eyJfdGVtcGxhdGVEYXRhIjp7ImNvbnRlbnRUeXBlIjoiJGltZzAiLCJuZWVkUmVwbGFjZSI6dHJ1ZSwidHlwZSI6ImltYWdlIn0sInRhZyI6IiRpbWcwIn0=</bd:templateData>
          </p:ext>
        </p:extLst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41273" r="41273"/>
          <a:stretch>
            <a:fillRect/>
          </a:stretch>
        </p:blipFill>
        <p:spPr>
          <a:xfrm>
            <a:off x="5430979" y="2169726"/>
            <a:ext cx="2050689" cy="3916435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eyJfdGVtcGxhdGVEYXRhIjp7ImNvbnRlbnRUeXBlIjoiJGltZzIiLCJuZWVkUmVwbGFjZSI6dHJ1ZSwidHlwZSI6ImltYWdlIn0sInRhZyI6IiRpbWcyIn0=</bd:templateData>
          </p:ext>
        </p:extLst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53146" y="1697364"/>
            <a:ext cx="2050689" cy="3916435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eyJfdGVtcGxhdGVEYXRhIjp7ImNvbnRlbnRUeXBlIjoiJGltZzEiLCJuZWVkUmVwbGFjZSI6dHJ1ZSwidHlwZSI6ImltYWdlIn0sInRhZyI6IiRpbWcxIn0=</bd:templateData>
          </p:ext>
        </p:extLst>
      </p:pic>
      <p:sp>
        <p:nvSpPr>
          <p:cNvPr id="6" name="AutoShape 5"/>
          <p:cNvSpPr/>
          <p:nvPr/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盈利结算模块基于旅游团数据进行汇总分析，输入各团收支信息，输出总收入、总成本、总利润及可视化图表数据。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eyJfdGVtcGxhdGVEYXRhIjp7ImNvbnRlbnRUeXBlIjoiJGl0ZW0xX2MiLCJsaW5lQ291bnQiOiI0Iiwid29yZENvdW50IjoiMTgifSwidGFnIjoiJGl0ZW0xX2MifQ==</bd:templateData>
          </p:ext>
        </p:extLst>
      </p:sp>
      <p:sp>
        <p:nvSpPr>
          <p:cNvPr id="7" name="AutoShape 6"/>
          <p:cNvSpPr/>
          <p:nvPr/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盈利结算与数据分析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eyJfdGVtcGxhdGVEYXRhIjp7ImNvbnRlbnRUeXBlIjoiJGl0ZW0xX3RpdGxlIiwibGluZUNvdW50IjoiMSIsIndvcmRDb3VudCI6IjEwIn0sInRhZyI6IiRpdGVtMV90aXRsZSJ9</bd:templateData>
          </p:ext>
        </p:extLst>
      </p:sp>
      <p:sp>
        <p:nvSpPr>
          <p:cNvPr id="8" name="AutoShape 7"/>
          <p:cNvSpPr/>
          <p:nvPr/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通过汇总各团数据得出整体盈利情况，再生成对比和分布图表，直观呈现盈利状态，局部变量用于统计汇总和图表数据构建。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eyJfdGVtcGxhdGVEYXRhIjp7ImNvbnRlbnRUeXBlIjoiJGl0ZW0yX2MiLCJsaW5lQ291bnQiOiI0Iiwid29yZENvdW50IjoiMTgifSwidGFnIjoiJGl0ZW0yX2MifQ==</bd:templateData>
          </p:ext>
        </p:extLst>
      </p:sp>
      <p:sp>
        <p:nvSpPr>
          <p:cNvPr id="9" name="AutoShape 8"/>
          <p:cNvSpPr/>
          <p:nvPr/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盈利直观呈现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eyJfdGVtcGxhdGVEYXRhIjp7ImNvbnRlbnRUeXBlIjoiJGl0ZW0yX3RpdGxlIiwibGluZUNvdW50IjoiMSIsIndvcmRDb3VudCI6IjEwIn0sInRhZyI6IiRpdGVtMl90aXRsZSJ9</bd:templateData>
          </p:ext>
        </p:extLst>
      </p:sp>
      <p:sp>
        <p:nvSpPr>
          <p:cNvPr id="10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盈利结算模块实现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</p:spTree>
    <p:extLst>
      <p:ext uri="{BB962C8B-B14F-4D97-AF65-F5344CB8AC3E}">
        <p14:creationId xmlns:p14="http://schemas.microsoft.com/office/powerpoint/2010/main" val="281439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98628" y="2064842"/>
            <a:ext cx="4801315" cy="1137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dirty="0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代码功能介绍</a:t>
            </a:r>
            <a:endParaRPr lang="en-US" altLang="zh-CN" sz="6000" b="1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85081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23539" y="1791115"/>
            <a:ext cx="12105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altLang="zh-CN" sz="4000" b="1" dirty="0" err="1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目录</a:t>
            </a:r>
            <a:endParaRPr lang="en-US" altLang="zh-CN" sz="4000" b="1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43654" y="1791115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indent="-2286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00" dirty="0" err="1">
                <a:solidFill>
                  <a:srgbClr val="23232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摘要</a:t>
            </a:r>
            <a:endParaRPr lang="en-US" altLang="zh-CN" sz="2400" dirty="0">
              <a:solidFill>
                <a:srgbClr val="232323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228600" lvl="1" indent="-2286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00" dirty="0" err="1">
                <a:solidFill>
                  <a:srgbClr val="23232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需求分析</a:t>
            </a:r>
            <a:endParaRPr lang="en-US" altLang="zh-CN" sz="2400" dirty="0">
              <a:solidFill>
                <a:srgbClr val="232323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228600" lvl="1" indent="-2286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00" dirty="0" err="1">
                <a:solidFill>
                  <a:srgbClr val="23232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概要设计</a:t>
            </a:r>
            <a:endParaRPr lang="en-US" altLang="zh-CN" sz="2400" dirty="0">
              <a:solidFill>
                <a:srgbClr val="232323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228600" lvl="1" indent="-2286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00" dirty="0" err="1">
                <a:solidFill>
                  <a:srgbClr val="23232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系统实现</a:t>
            </a:r>
            <a:endParaRPr lang="en-US" altLang="zh-CN" sz="2400" dirty="0">
              <a:solidFill>
                <a:srgbClr val="232323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228600" lvl="1" indent="-2286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00" dirty="0" err="1">
                <a:solidFill>
                  <a:srgbClr val="23232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调试与测试</a:t>
            </a:r>
            <a:endParaRPr lang="en-US" altLang="zh-CN" sz="2400" dirty="0">
              <a:solidFill>
                <a:srgbClr val="232323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228600" lvl="1" indent="-2286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00" dirty="0" err="1">
                <a:solidFill>
                  <a:srgbClr val="23232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总结与展望</a:t>
            </a:r>
            <a:endParaRPr lang="en-US" altLang="zh-CN" sz="2400" dirty="0">
              <a:solidFill>
                <a:srgbClr val="232323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228600" lvl="1" indent="-2286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00" dirty="0" err="1">
                <a:solidFill>
                  <a:srgbClr val="23232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致谢</a:t>
            </a:r>
            <a:endParaRPr lang="en-US" altLang="zh-CN" sz="2400" dirty="0">
              <a:solidFill>
                <a:srgbClr val="232323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60829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335573" y="115859"/>
            <a:ext cx="11239500" cy="82663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登录界面代码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49F458-F3CA-42CC-BAFA-76CCDDA0DA2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57" y="1091965"/>
            <a:ext cx="8852348" cy="5493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4339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82663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00" b="1" dirty="0">
                <a:solidFill>
                  <a:srgbClr val="4E2487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注册数据部分展示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4E2487">
                  <a:alpha val="100000"/>
                </a:srgbClr>
              </a:solidFill>
              <a:effectLst/>
              <a:uLnTx/>
              <a:uFillTx/>
              <a:latin typeface="Noto Sans SC"/>
              <a:ea typeface="Noto Sans SC"/>
              <a:cs typeface="Noto Sans SC"/>
            </a:endParaRP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D65B2C-E7F4-4274-892A-0E82A530AA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1" y="1273127"/>
            <a:ext cx="11319962" cy="4986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17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82663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b="1" dirty="0" err="1">
                <a:solidFill>
                  <a:srgbClr val="4E2487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Springboot</a:t>
            </a:r>
            <a:r>
              <a:rPr lang="zh-CN" altLang="en-US" sz="3000" b="1" dirty="0">
                <a:solidFill>
                  <a:srgbClr val="4E2487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配置文件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4E2487">
                  <a:alpha val="100000"/>
                </a:srgbClr>
              </a:solidFill>
              <a:effectLst/>
              <a:uLnTx/>
              <a:uFillTx/>
              <a:latin typeface="Noto Sans SC"/>
              <a:ea typeface="Noto Sans SC"/>
              <a:cs typeface="Noto Sans SC"/>
            </a:endParaRP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86D16C-F60B-4E7E-BD4E-4C23D5D1FE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2" y="1244991"/>
            <a:ext cx="11112556" cy="4368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679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76023" y="265328"/>
            <a:ext cx="11239500" cy="82663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4E2487">
                    <a:alpha val="100000"/>
                  </a:srgbClr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</a:rPr>
              <a:t>盈利结算算法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4E2487">
                  <a:alpha val="100000"/>
                </a:srgbClr>
              </a:solidFill>
              <a:effectLst/>
              <a:uLnTx/>
              <a:uFillTx/>
              <a:latin typeface="Noto Sans SC"/>
              <a:ea typeface="Noto Sans SC"/>
              <a:cs typeface="Noto Sans SC"/>
            </a:endParaRP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63D84A-A56D-415B-ABE7-4F628B369C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81" y="1193800"/>
            <a:ext cx="9649184" cy="513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70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63D84A-A56D-415B-ABE7-4F628B369C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81" y="1193800"/>
            <a:ext cx="9649184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6023" y="265328"/>
            <a:ext cx="11239500" cy="82663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4E2487">
                    <a:alpha val="100000"/>
                  </a:srgbClr>
                </a:solidFill>
                <a:effectLst/>
                <a:uLnTx/>
                <a:uFillTx/>
                <a:latin typeface="Noto Sans SC"/>
                <a:ea typeface="Noto Sans SC"/>
                <a:cs typeface="Noto Sans SC"/>
              </a:rPr>
              <a:t>景点管理代码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4E2487">
                  <a:alpha val="100000"/>
                </a:srgbClr>
              </a:solidFill>
              <a:effectLst/>
              <a:uLnTx/>
              <a:uFillTx/>
              <a:latin typeface="Noto Sans SC"/>
              <a:ea typeface="Noto Sans SC"/>
              <a:cs typeface="Noto Sans SC"/>
            </a:endParaRP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</p:spTree>
    <p:extLst>
      <p:ext uri="{BB962C8B-B14F-4D97-AF65-F5344CB8AC3E}">
        <p14:creationId xmlns:p14="http://schemas.microsoft.com/office/powerpoint/2010/main" val="35130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98621" y="2064842"/>
            <a:ext cx="4801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dirty="0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代码成果展示</a:t>
            </a:r>
            <a:endParaRPr lang="en-US" altLang="zh-CN" sz="6000" b="1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899603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758"/>
            <a:ext cx="2236510" cy="789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dirty="0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登录界面</a:t>
            </a:r>
            <a:endParaRPr lang="en-US" altLang="zh-CN" sz="4000" b="1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255"/>
            <a:ext cx="12192000" cy="60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01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8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2515"/>
            <a:ext cx="12192000" cy="58996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32624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dirty="0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在册客户界面</a:t>
            </a:r>
            <a:endParaRPr lang="en-US" altLang="zh-CN" sz="4000" b="1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4081632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2515"/>
            <a:ext cx="12192000" cy="60754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641" y="-48482"/>
            <a:ext cx="2236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dirty="0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查询客户</a:t>
            </a:r>
            <a:endParaRPr lang="en-US" altLang="zh-CN" sz="4000" b="1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59909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255"/>
            <a:ext cx="12192000" cy="60687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003" y="0"/>
            <a:ext cx="3262433" cy="789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dirty="0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在册景点界面</a:t>
            </a:r>
            <a:endParaRPr lang="en-US" altLang="zh-CN" sz="4000" b="1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</p:spTree>
    <p:extLst>
      <p:ext uri="{BB962C8B-B14F-4D97-AF65-F5344CB8AC3E}">
        <p14:creationId xmlns:p14="http://schemas.microsoft.com/office/powerpoint/2010/main" val="101126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2"/>
          <p:cNvSpPr/>
          <p:nvPr/>
        </p:nvSpPr>
        <p:spPr>
          <a:xfrm>
            <a:off x="578633" y="3934362"/>
            <a:ext cx="2891725" cy="2289021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4" name="AutoShape 3"/>
          <p:cNvSpPr/>
          <p:nvPr/>
        </p:nvSpPr>
        <p:spPr>
          <a:xfrm>
            <a:off x="578633" y="1489452"/>
            <a:ext cx="2891725" cy="2289021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5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系统开发背景与意义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sp>
        <p:nvSpPr>
          <p:cNvPr id="6" name="AutoShape 5"/>
          <p:cNvSpPr/>
          <p:nvPr/>
        </p:nvSpPr>
        <p:spPr>
          <a:xfrm>
            <a:off x="6698935" y="1489452"/>
            <a:ext cx="2914650" cy="2914650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7" name="AutoShape 6"/>
          <p:cNvSpPr/>
          <p:nvPr/>
        </p:nvSpPr>
        <p:spPr>
          <a:xfrm>
            <a:off x="9780389" y="1489452"/>
            <a:ext cx="1714500" cy="2914650"/>
          </a:xfrm>
          <a:prstGeom prst="rect">
            <a:avLst/>
          </a:prstGeom>
          <a:solidFill>
            <a:schemeClr val="accent2">
              <a:alpha val="2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8" name="AutoShape 7"/>
          <p:cNvSpPr/>
          <p:nvPr/>
        </p:nvSpPr>
        <p:spPr>
          <a:xfrm>
            <a:off x="6698935" y="4585077"/>
            <a:ext cx="2914650" cy="1619250"/>
          </a:xfrm>
          <a:prstGeom prst="rect">
            <a:avLst/>
          </a:prstGeom>
          <a:solidFill>
            <a:schemeClr val="accent4">
              <a:alpha val="2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9" name="AutoShape 8"/>
          <p:cNvSpPr/>
          <p:nvPr/>
        </p:nvSpPr>
        <p:spPr>
          <a:xfrm>
            <a:off x="9780389" y="4585077"/>
            <a:ext cx="1714500" cy="1619250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alphaModFix/>
          </a:blip>
          <a:srcRect l="16675" r="16675"/>
          <a:stretch>
            <a:fillRect/>
          </a:stretch>
        </p:blipFill>
        <p:spPr>
          <a:xfrm>
            <a:off x="6784660" y="1575177"/>
            <a:ext cx="2743200" cy="2743200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6784660" y="4670802"/>
            <a:ext cx="2743200" cy="1447800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eyJfdGVtcGxhdGVEYXRhIjp7ImNvbnRlbnRUeXBlIjoiJGltZzIifSwidGFnIjoiJGltZzIifQ==</bd:templateData>
          </p:ext>
        </p:extLst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9866114" y="1575177"/>
            <a:ext cx="1543050" cy="2743200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eyJfdGVtcGxhdGVEYXRhIjp7ImNvbnRlbnRUeXBlIjoiJGltZzEifSwidGFnIjoiJGltZzEifQ==</bd:templateData>
          </p:ext>
        </p:extLst>
      </p:pic>
      <p:sp>
        <p:nvSpPr>
          <p:cNvPr id="13" name="AutoShape 12"/>
          <p:cNvSpPr/>
          <p:nvPr/>
        </p:nvSpPr>
        <p:spPr>
          <a:xfrm>
            <a:off x="9866114" y="4670802"/>
            <a:ext cx="1543050" cy="144780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4" name="Freeform 13"/>
          <p:cNvSpPr/>
          <p:nvPr/>
        </p:nvSpPr>
        <p:spPr>
          <a:xfrm>
            <a:off x="10232888" y="5037575"/>
            <a:ext cx="809504" cy="80950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</a:path>
            </a:pathLst>
          </a:custGeom>
          <a:solidFill>
            <a:schemeClr val="accent1">
              <a:alpha val="100000"/>
              <a:lumMod val="5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5" name="TextBox 14"/>
          <p:cNvSpPr txBox="1"/>
          <p:nvPr/>
        </p:nvSpPr>
        <p:spPr>
          <a:xfrm>
            <a:off x="1382164" y="1579985"/>
            <a:ext cx="2088193" cy="397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99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背景分析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eyJfdGVtcGxhdGVEYXRhIjp7ImNvbnRlbnRUeXBlIjoiJGl0ZW0xX3RpdGxlIiwibGluZUNvdW50IjoiMSIsIndvcmRDb3VudCI6IjgifSwidGFnIjoiJGl0ZW0xX3RpdGxlIn0=</bd:templateData>
          </p:ext>
        </p:extLst>
      </p:sp>
      <p:sp>
        <p:nvSpPr>
          <p:cNvPr id="16" name="AutoShape 15"/>
          <p:cNvSpPr/>
          <p:nvPr/>
        </p:nvSpPr>
        <p:spPr>
          <a:xfrm rot="5400000">
            <a:off x="667791" y="1400294"/>
            <a:ext cx="540270" cy="718585"/>
          </a:xfrm>
          <a:prstGeom prst="round1Rect">
            <a:avLst>
              <a:gd name="adj" fmla="val 47297"/>
            </a:avLst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7" name="TextBox 16"/>
          <p:cNvSpPr txBox="1"/>
          <p:nvPr/>
        </p:nvSpPr>
        <p:spPr>
          <a:xfrm>
            <a:off x="756538" y="2137578"/>
            <a:ext cx="2527745" cy="13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375"/>
              </a:spcBef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旅游业蓬勃发展，旅行社管理面临新挑战。传统模式低效、权限模糊，信息分散难整合。亟需创新方案，提升效率，保障信息安全，满足行业快速发展需求。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eyJfdGVtcGxhdGVEYXRhIjp7ImNvbnRlbnRUeXBlIjoiJGl0ZW0xX2MiLCJsaW5lQ291bnQiOiI2Iiwid29yZENvdW50IjoiMTQifSwidGFnIjoiJGl0ZW0xX2MifQ==</bd:templateData>
          </p:ext>
        </p:extLst>
      </p:sp>
      <p:sp>
        <p:nvSpPr>
          <p:cNvPr id="18" name="AutoShape 17"/>
          <p:cNvSpPr/>
          <p:nvPr/>
        </p:nvSpPr>
        <p:spPr>
          <a:xfrm rot="5400000">
            <a:off x="658476" y="1409609"/>
            <a:ext cx="492364" cy="652050"/>
          </a:xfrm>
          <a:prstGeom prst="round1Rect">
            <a:avLst>
              <a:gd name="adj" fmla="val 47297"/>
            </a:avLst>
          </a:prstGeom>
          <a:solidFill>
            <a:schemeClr val="accen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9" name="TextBox 18"/>
          <p:cNvSpPr txBox="1"/>
          <p:nvPr/>
        </p:nvSpPr>
        <p:spPr>
          <a:xfrm>
            <a:off x="597683" y="1575177"/>
            <a:ext cx="559462" cy="340994"/>
          </a:xfrm>
          <a:prstGeom prst="rect">
            <a:avLst/>
          </a:prstGeom>
          <a:ln/>
        </p:spPr>
        <p:txBody>
          <a:bodyPr vert="horz" wrap="square" lIns="76200" tIns="0" rIns="5715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eyJfdGVtcGxhdGVEYXRhIjp7ImxpbmVDb3VudCI6IjEiLCJ3b3JkQ291bnQiOiIxIn0sInRhZyI6Im5vRWRpdCJ9</bd:templateData>
          </p:ext>
        </p:extLst>
      </p:sp>
      <p:sp>
        <p:nvSpPr>
          <p:cNvPr id="20" name="AutoShape 19"/>
          <p:cNvSpPr/>
          <p:nvPr/>
        </p:nvSpPr>
        <p:spPr>
          <a:xfrm>
            <a:off x="3628068" y="1489452"/>
            <a:ext cx="2891725" cy="2289021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1" name="TextBox 20"/>
          <p:cNvSpPr txBox="1"/>
          <p:nvPr/>
        </p:nvSpPr>
        <p:spPr>
          <a:xfrm>
            <a:off x="4431599" y="1579985"/>
            <a:ext cx="2037145" cy="397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99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意义阐述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eyJfdGVtcGxhdGVEYXRhIjp7ImNvbnRlbnRUeXBlIjoiJGl0ZW0yX3RpdGxlIiwibGluZUNvdW50IjoiMSIsIndvcmRDb3VudCI6IjgifSwidGFnIjoiJGl0ZW0yX3RpdGxlIn0=</bd:templateData>
          </p:ext>
        </p:extLst>
      </p:sp>
      <p:sp>
        <p:nvSpPr>
          <p:cNvPr id="22" name="AutoShape 21"/>
          <p:cNvSpPr/>
          <p:nvPr/>
        </p:nvSpPr>
        <p:spPr>
          <a:xfrm rot="5400000">
            <a:off x="3717225" y="1400294"/>
            <a:ext cx="540270" cy="718585"/>
          </a:xfrm>
          <a:prstGeom prst="round1Rect">
            <a:avLst>
              <a:gd name="adj" fmla="val 47297"/>
            </a:avLst>
          </a:prstGeom>
          <a:solidFill>
            <a:schemeClr val="accent2">
              <a:alpha val="2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3" name="TextBox 22"/>
          <p:cNvSpPr txBox="1"/>
          <p:nvPr/>
        </p:nvSpPr>
        <p:spPr>
          <a:xfrm>
            <a:off x="3805973" y="2137578"/>
            <a:ext cx="2527745" cy="13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375"/>
              </a:spcBef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系统开发旨在通过信息化手段，优化旅行社管理流程，实现客户、景点、导游等信息的高效管理，明确权限分工，提升服务质量和运营效率，为旅行社带来竞争优势。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eyJfdGVtcGxhdGVEYXRhIjp7ImNvbnRlbnRUeXBlIjoiJGl0ZW0yX2MiLCJsaW5lQ291bnQiOiI2Iiwid29yZENvdW50IjoiMTQifSwidGFnIjoiJGl0ZW0yX2MifQ==</bd:templateData>
          </p:ext>
        </p:extLst>
      </p:sp>
      <p:sp>
        <p:nvSpPr>
          <p:cNvPr id="24" name="AutoShape 23"/>
          <p:cNvSpPr/>
          <p:nvPr/>
        </p:nvSpPr>
        <p:spPr>
          <a:xfrm rot="5400000">
            <a:off x="3707910" y="1409609"/>
            <a:ext cx="492364" cy="652050"/>
          </a:xfrm>
          <a:prstGeom prst="round1Rect">
            <a:avLst>
              <a:gd name="adj" fmla="val 47297"/>
            </a:avLst>
          </a:prstGeom>
          <a:solidFill>
            <a:schemeClr val="accent2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5" name="TextBox 24"/>
          <p:cNvSpPr txBox="1"/>
          <p:nvPr/>
        </p:nvSpPr>
        <p:spPr>
          <a:xfrm>
            <a:off x="1382164" y="4024895"/>
            <a:ext cx="2037145" cy="397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99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目标设定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eyJfdGVtcGxhdGVEYXRhIjp7ImNvbnRlbnRUeXBlIjoiJGl0ZW0zX3RpdGxlIiwibGluZUNvdW50IjoiMSIsIndvcmRDb3VudCI6IjgifSwidGFnIjoiJGl0ZW0zX3RpdGxlIn0=</bd:templateData>
          </p:ext>
        </p:extLst>
      </p:sp>
      <p:sp>
        <p:nvSpPr>
          <p:cNvPr id="26" name="AutoShape 25"/>
          <p:cNvSpPr/>
          <p:nvPr/>
        </p:nvSpPr>
        <p:spPr>
          <a:xfrm rot="5400000">
            <a:off x="667791" y="3845204"/>
            <a:ext cx="540270" cy="718585"/>
          </a:xfrm>
          <a:prstGeom prst="round1Rect">
            <a:avLst>
              <a:gd name="adj" fmla="val 47297"/>
            </a:avLst>
          </a:prstGeom>
          <a:solidFill>
            <a:schemeClr val="accent3">
              <a:alpha val="2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7" name="TextBox 26"/>
          <p:cNvSpPr txBox="1"/>
          <p:nvPr/>
        </p:nvSpPr>
        <p:spPr>
          <a:xfrm>
            <a:off x="756538" y="4582488"/>
            <a:ext cx="2527745" cy="13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375"/>
              </a:spcBef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明确系统目标，实现客户景点等核心信息集中管理，消除孤岛；构建清晰权限体系，保障数据安全；自动化盈利结算等核心流程，提升运营效率，为管理层提供精准数据支持。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eyJfdGVtcGxhdGVEYXRhIjp7ImNvbnRlbnRUeXBlIjoiJGl0ZW0zX2MiLCJsaW5lQ291bnQiOiI2Iiwid29yZENvdW50IjoiMTQifSwidGFnIjoiJGl0ZW0zX2MifQ==</bd:templateData>
          </p:ext>
        </p:extLst>
      </p:sp>
      <p:sp>
        <p:nvSpPr>
          <p:cNvPr id="28" name="AutoShape 27"/>
          <p:cNvSpPr/>
          <p:nvPr/>
        </p:nvSpPr>
        <p:spPr>
          <a:xfrm rot="5400000">
            <a:off x="658476" y="3854519"/>
            <a:ext cx="492364" cy="652050"/>
          </a:xfrm>
          <a:prstGeom prst="round1Rect">
            <a:avLst>
              <a:gd name="adj" fmla="val 47297"/>
            </a:avLst>
          </a:prstGeom>
          <a:solidFill>
            <a:schemeClr val="accent3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9" name="AutoShape 28"/>
          <p:cNvSpPr/>
          <p:nvPr/>
        </p:nvSpPr>
        <p:spPr>
          <a:xfrm>
            <a:off x="3628068" y="3934362"/>
            <a:ext cx="2891725" cy="2289021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30" name="TextBox 29"/>
          <p:cNvSpPr txBox="1"/>
          <p:nvPr/>
        </p:nvSpPr>
        <p:spPr>
          <a:xfrm>
            <a:off x="4431599" y="4024895"/>
            <a:ext cx="2037145" cy="397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599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技术选型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eyJfdGVtcGxhdGVEYXRhIjp7ImNvbnRlbnRUeXBlIjoiJGl0ZW00X3RpdGxlIiwibGluZUNvdW50IjoiMSIsIndvcmRDb3VudCI6IjgifSwidGFnIjoiJGl0ZW00X3RpdGxlIn0=</bd:templateData>
          </p:ext>
        </p:extLst>
      </p:sp>
      <p:sp>
        <p:nvSpPr>
          <p:cNvPr id="31" name="AutoShape 30"/>
          <p:cNvSpPr/>
          <p:nvPr/>
        </p:nvSpPr>
        <p:spPr>
          <a:xfrm rot="5400000">
            <a:off x="3717225" y="3845204"/>
            <a:ext cx="540270" cy="718585"/>
          </a:xfrm>
          <a:prstGeom prst="round1Rect">
            <a:avLst>
              <a:gd name="adj" fmla="val 47297"/>
            </a:avLst>
          </a:prstGeom>
          <a:solidFill>
            <a:schemeClr val="accent4">
              <a:alpha val="2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32" name="TextBox 31"/>
          <p:cNvSpPr txBox="1"/>
          <p:nvPr/>
        </p:nvSpPr>
        <p:spPr>
          <a:xfrm>
            <a:off x="3805973" y="4582488"/>
            <a:ext cx="2527745" cy="13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375"/>
              </a:spcBef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采用Spring Boot+MyBatis-Plus构建后端，简化开发与数据库操作；MySQL存储数据，保障数据关联与完整；Vue.js+Element UI构建前端，实现交互与可视化。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eyJfdGVtcGxhdGVEYXRhIjp7ImNvbnRlbnRUeXBlIjoiJGl0ZW00X2MiLCJsaW5lQ291bnQiOiI2Iiwid29yZENvdW50IjoiMTQifSwidGFnIjoiJGl0ZW00X2MifQ==</bd:templateData>
          </p:ext>
        </p:extLst>
      </p:sp>
      <p:sp>
        <p:nvSpPr>
          <p:cNvPr id="33" name="AutoShape 32"/>
          <p:cNvSpPr/>
          <p:nvPr/>
        </p:nvSpPr>
        <p:spPr>
          <a:xfrm rot="5400000">
            <a:off x="3707910" y="3854519"/>
            <a:ext cx="492364" cy="652050"/>
          </a:xfrm>
          <a:prstGeom prst="round1Rect">
            <a:avLst>
              <a:gd name="adj" fmla="val 47297"/>
            </a:avLst>
          </a:prstGeom>
          <a:solidFill>
            <a:schemeClr val="accent4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34" name="TextBox 33"/>
          <p:cNvSpPr txBox="1"/>
          <p:nvPr/>
        </p:nvSpPr>
        <p:spPr>
          <a:xfrm>
            <a:off x="3647118" y="1575177"/>
            <a:ext cx="559462" cy="340994"/>
          </a:xfrm>
          <a:prstGeom prst="rect">
            <a:avLst/>
          </a:prstGeom>
          <a:ln/>
        </p:spPr>
        <p:txBody>
          <a:bodyPr vert="horz" wrap="square" lIns="76200" tIns="0" rIns="5715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eyJfdGVtcGxhdGVEYXRhIjp7ImxpbmVDb3VudCI6IjEiLCJ3b3JkQ291bnQiOiIxIn0sInRhZyI6Im5vRWRpdCJ9</bd:templateData>
          </p:ext>
        </p:extLst>
      </p:sp>
      <p:sp>
        <p:nvSpPr>
          <p:cNvPr id="35" name="TextBox 34"/>
          <p:cNvSpPr txBox="1"/>
          <p:nvPr/>
        </p:nvSpPr>
        <p:spPr>
          <a:xfrm>
            <a:off x="597683" y="4020087"/>
            <a:ext cx="559462" cy="340994"/>
          </a:xfrm>
          <a:prstGeom prst="rect">
            <a:avLst/>
          </a:prstGeom>
          <a:ln/>
        </p:spPr>
        <p:txBody>
          <a:bodyPr vert="horz" wrap="square" lIns="76200" tIns="0" rIns="5715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eyJfdGVtcGxhdGVEYXRhIjp7ImxpbmVDb3VudCI6IjEiLCJ3b3JkQ291bnQiOiIxIn0sInRhZyI6Im5vRWRpdCJ9</bd:templateData>
          </p:ext>
        </p:extLst>
      </p:sp>
      <p:sp>
        <p:nvSpPr>
          <p:cNvPr id="36" name="TextBox 35"/>
          <p:cNvSpPr txBox="1"/>
          <p:nvPr/>
        </p:nvSpPr>
        <p:spPr>
          <a:xfrm>
            <a:off x="3647118" y="4020087"/>
            <a:ext cx="559462" cy="340994"/>
          </a:xfrm>
          <a:prstGeom prst="rect">
            <a:avLst/>
          </a:prstGeom>
          <a:ln/>
        </p:spPr>
        <p:txBody>
          <a:bodyPr vert="horz" wrap="square" lIns="76200" tIns="0" rIns="5715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eyJfdGVtcGxhdGVEYXRhIjp7ImxpbmVDb3VudCI6IjEiLCJ3b3JkQ291bnQiOiIxIn0sInRhZyI6Im5vRWRpdCJ9</bd:templateData>
          </p:ext>
        </p:extLst>
      </p:sp>
    </p:spTree>
    <p:extLst>
      <p:ext uri="{BB962C8B-B14F-4D97-AF65-F5344CB8AC3E}">
        <p14:creationId xmlns:p14="http://schemas.microsoft.com/office/powerpoint/2010/main" val="3597342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909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70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43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72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625"/>
            <a:ext cx="1219200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22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9336"/>
            <a:ext cx="48013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dirty="0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新增旅游团成功界面</a:t>
            </a:r>
            <a:endParaRPr lang="en-US" altLang="zh-CN" sz="4000" b="1" dirty="0">
              <a:latin typeface="华文宋体" panose="02010600040101010101" pitchFamily="2" charset="-122"/>
              <a:ea typeface="华文宋体" panose="02010600040101010101" pitchFamily="2" charset="-122"/>
              <a:cs typeface="Noto Sans SC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0333"/>
            <a:ext cx="12192000" cy="59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69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6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 rot="10171132">
            <a:off x="5279993" y="1808036"/>
            <a:ext cx="2793968" cy="3735134"/>
          </a:xfrm>
          <a:custGeom>
            <a:avLst/>
            <a:gdLst/>
            <a:ahLst/>
            <a:cxnLst/>
            <a:rect l="l" t="t" r="r" b="b"/>
            <a:pathLst>
              <a:path w="3635407" h="4859941">
                <a:moveTo>
                  <a:pt x="2429923" y="0"/>
                </a:moveTo>
                <a:cubicBezTo>
                  <a:pt x="1758896" y="0"/>
                  <a:pt x="1214914" y="543979"/>
                  <a:pt x="1214914" y="1215009"/>
                </a:cubicBezTo>
                <a:cubicBezTo>
                  <a:pt x="1214914" y="1844097"/>
                  <a:pt x="1693023" y="2361524"/>
                  <a:pt x="2305696" y="2423745"/>
                </a:cubicBezTo>
                <a:lnTo>
                  <a:pt x="2420398" y="2429537"/>
                </a:lnTo>
                <a:lnTo>
                  <a:pt x="2420398" y="2428399"/>
                </a:lnTo>
                <a:cubicBezTo>
                  <a:pt x="3091425" y="2428399"/>
                  <a:pt x="3635407" y="2972381"/>
                  <a:pt x="3635407" y="3643408"/>
                </a:cubicBezTo>
                <a:cubicBezTo>
                  <a:pt x="3635407" y="4272496"/>
                  <a:pt x="3157298" y="4789923"/>
                  <a:pt x="2544625" y="4852144"/>
                </a:cubicBezTo>
                <a:lnTo>
                  <a:pt x="2429923" y="4857936"/>
                </a:lnTo>
                <a:lnTo>
                  <a:pt x="2429923" y="4859941"/>
                </a:lnTo>
                <a:cubicBezTo>
                  <a:pt x="1087945" y="4859941"/>
                  <a:pt x="0" y="3771996"/>
                  <a:pt x="0" y="2429923"/>
                </a:cubicBezTo>
                <a:cubicBezTo>
                  <a:pt x="0" y="1087851"/>
                  <a:pt x="1087945" y="0"/>
                  <a:pt x="2429923" y="0"/>
                </a:cubicBezTo>
              </a:path>
            </a:pathLst>
          </a:custGeom>
          <a:solidFill>
            <a:schemeClr val="accent4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4" name="Freeform 3"/>
          <p:cNvSpPr/>
          <p:nvPr/>
        </p:nvSpPr>
        <p:spPr>
          <a:xfrm rot="10171132" flipH="1" flipV="1">
            <a:off x="4098512" y="2094167"/>
            <a:ext cx="2793968" cy="3735134"/>
          </a:xfrm>
          <a:custGeom>
            <a:avLst/>
            <a:gdLst/>
            <a:ahLst/>
            <a:cxnLst/>
            <a:rect l="l" t="t" r="r" b="b"/>
            <a:pathLst>
              <a:path w="3635407" h="4859941">
                <a:moveTo>
                  <a:pt x="2429923" y="0"/>
                </a:moveTo>
                <a:cubicBezTo>
                  <a:pt x="1758896" y="0"/>
                  <a:pt x="1214914" y="543979"/>
                  <a:pt x="1214914" y="1215009"/>
                </a:cubicBezTo>
                <a:cubicBezTo>
                  <a:pt x="1214914" y="1844097"/>
                  <a:pt x="1693023" y="2361524"/>
                  <a:pt x="2305696" y="2423745"/>
                </a:cubicBezTo>
                <a:lnTo>
                  <a:pt x="2420398" y="2429537"/>
                </a:lnTo>
                <a:lnTo>
                  <a:pt x="2420398" y="2428399"/>
                </a:lnTo>
                <a:cubicBezTo>
                  <a:pt x="3091425" y="2428399"/>
                  <a:pt x="3635407" y="2972381"/>
                  <a:pt x="3635407" y="3643408"/>
                </a:cubicBezTo>
                <a:cubicBezTo>
                  <a:pt x="3635407" y="4272496"/>
                  <a:pt x="3157298" y="4789923"/>
                  <a:pt x="2544625" y="4852144"/>
                </a:cubicBezTo>
                <a:lnTo>
                  <a:pt x="2429923" y="4857936"/>
                </a:lnTo>
                <a:lnTo>
                  <a:pt x="2429923" y="4859941"/>
                </a:lnTo>
                <a:cubicBezTo>
                  <a:pt x="1087945" y="4859941"/>
                  <a:pt x="0" y="3771996"/>
                  <a:pt x="0" y="2429923"/>
                </a:cubicBezTo>
                <a:cubicBezTo>
                  <a:pt x="0" y="1087851"/>
                  <a:pt x="1087945" y="0"/>
                  <a:pt x="2429923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  <p:txBody>
          <a:bodyPr vert="horz" wrap="square" rtlCol="0" anchor="ctr" anchorCtr="0">
            <a:normAutofit/>
          </a:bodyPr>
          <a:lstStyle/>
          <a:p>
            <a:pPr algn="ctr">
              <a:defRPr/>
            </a:pP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eyJfdGVtcGxhdGVEYXRhIjp7ImxpbmVDb3VudCI6IjI1Iiwid29yZENvdW50IjoiMjEifSwidGFnIjoibm9FZGl0In0=</bd:templateData>
          </p:ext>
        </p:extLst>
      </p:sp>
      <p:sp>
        <p:nvSpPr>
          <p:cNvPr id="5" name="TextBox 4"/>
          <p:cNvSpPr txBox="1"/>
          <p:nvPr/>
        </p:nvSpPr>
        <p:spPr>
          <a:xfrm>
            <a:off x="638124" y="423355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系统性能优化测试</a:t>
            </a: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sp>
        <p:nvSpPr>
          <p:cNvPr id="6" name="AutoShape 5"/>
          <p:cNvSpPr/>
          <p:nvPr/>
        </p:nvSpPr>
        <p:spPr>
          <a:xfrm>
            <a:off x="680847" y="1013269"/>
            <a:ext cx="10858500" cy="523208"/>
          </a:xfrm>
          <a:prstGeom prst="rect">
            <a:avLst/>
          </a:prstGeom>
          <a:noFill/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grpSp>
        <p:nvGrpSpPr>
          <p:cNvPr id="7" name="Group 6"/>
          <p:cNvGrpSpPr/>
          <p:nvPr/>
        </p:nvGrpSpPr>
        <p:grpSpPr>
          <a:xfrm>
            <a:off x="7750753" y="3552995"/>
            <a:ext cx="647700" cy="647700"/>
            <a:chOff x="7750753" y="3552995"/>
            <a:chExt cx="647700" cy="647700"/>
          </a:xfrm>
        </p:grpSpPr>
        <p:sp>
          <p:nvSpPr>
            <p:cNvPr id="8" name="AutoShape 7"/>
            <p:cNvSpPr/>
            <p:nvPr/>
          </p:nvSpPr>
          <p:spPr>
            <a:xfrm>
              <a:off x="7750753" y="3552995"/>
              <a:ext cx="647700" cy="647700"/>
            </a:xfrm>
            <a:prstGeom prst="ellipse">
              <a:avLst/>
            </a:prstGeom>
            <a:solidFill>
              <a:schemeClr val="accent4">
                <a:alpha val="100000"/>
              </a:schemeClr>
            </a:solidFill>
            <a:ln w="28575">
              <a:solidFill>
                <a:srgbClr val="FFFFFF">
                  <a:alpha val="100000"/>
                </a:srgbClr>
              </a:solidFill>
              <a:prstDash val="solid"/>
            </a:ln>
          </p:spPr>
        </p:sp>
        <p:sp>
          <p:nvSpPr>
            <p:cNvPr id="9" name="Freeform 8"/>
            <p:cNvSpPr/>
            <p:nvPr/>
          </p:nvSpPr>
          <p:spPr>
            <a:xfrm>
              <a:off x="7905524" y="3728901"/>
              <a:ext cx="338158" cy="338158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800" y="79486"/>
                  </a:moveTo>
                  <a:cubicBezTo>
                    <a:pt x="152800" y="79486"/>
                    <a:pt x="133750" y="38891"/>
                    <a:pt x="90888" y="38891"/>
                  </a:cubicBezTo>
                  <a:cubicBezTo>
                    <a:pt x="44053" y="38891"/>
                    <a:pt x="19450" y="78581"/>
                    <a:pt x="19450" y="118262"/>
                  </a:cubicBezTo>
                  <a:cubicBezTo>
                    <a:pt x="19450" y="184147"/>
                    <a:pt x="152800" y="265900"/>
                    <a:pt x="152800" y="265900"/>
                  </a:cubicBezTo>
                  <a:cubicBezTo>
                    <a:pt x="152800" y="265900"/>
                    <a:pt x="285350" y="184937"/>
                    <a:pt x="285350" y="118262"/>
                  </a:cubicBezTo>
                  <a:cubicBezTo>
                    <a:pt x="285350" y="77781"/>
                    <a:pt x="259956" y="38891"/>
                    <a:pt x="214713" y="38891"/>
                  </a:cubicBezTo>
                  <a:cubicBezTo>
                    <a:pt x="169469" y="38891"/>
                    <a:pt x="152800" y="79486"/>
                    <a:pt x="152800" y="79486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grpSp>
        <p:nvGrpSpPr>
          <p:cNvPr id="10" name="Group 9"/>
          <p:cNvGrpSpPr/>
          <p:nvPr/>
        </p:nvGrpSpPr>
        <p:grpSpPr>
          <a:xfrm>
            <a:off x="3780778" y="3552995"/>
            <a:ext cx="647700" cy="647700"/>
            <a:chOff x="3780778" y="3552995"/>
            <a:chExt cx="647700" cy="647700"/>
          </a:xfrm>
        </p:grpSpPr>
        <p:sp>
          <p:nvSpPr>
            <p:cNvPr id="11" name="AutoShape 10"/>
            <p:cNvSpPr/>
            <p:nvPr/>
          </p:nvSpPr>
          <p:spPr>
            <a:xfrm>
              <a:off x="3780778" y="3552995"/>
              <a:ext cx="647700" cy="6477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28575">
              <a:solidFill>
                <a:srgbClr val="FFFFFF">
                  <a:alpha val="100000"/>
                </a:srgbClr>
              </a:solidFill>
              <a:prstDash val="solid"/>
            </a:ln>
          </p:spPr>
        </p:sp>
        <p:sp>
          <p:nvSpPr>
            <p:cNvPr id="12" name="Freeform 11"/>
            <p:cNvSpPr/>
            <p:nvPr/>
          </p:nvSpPr>
          <p:spPr>
            <a:xfrm>
              <a:off x="3963729" y="3745471"/>
              <a:ext cx="281798" cy="281798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cubicBezTo>
                    <a:pt x="68390" y="0"/>
                    <a:pt x="0" y="68370"/>
                    <a:pt x="0" y="152400"/>
                  </a:cubicBezTo>
                  <a:lnTo>
                    <a:pt x="38100" y="152400"/>
                  </a:lnTo>
                  <a:cubicBezTo>
                    <a:pt x="38100" y="144532"/>
                    <a:pt x="44539" y="138113"/>
                    <a:pt x="52388" y="138113"/>
                  </a:cubicBezTo>
                  <a:cubicBezTo>
                    <a:pt x="60274" y="138113"/>
                    <a:pt x="66675" y="144532"/>
                    <a:pt x="66675" y="152400"/>
                  </a:cubicBezTo>
                  <a:lnTo>
                    <a:pt x="104775" y="152400"/>
                  </a:lnTo>
                  <a:cubicBezTo>
                    <a:pt x="104775" y="144532"/>
                    <a:pt x="111214" y="138113"/>
                    <a:pt x="119063" y="138113"/>
                  </a:cubicBezTo>
                  <a:cubicBezTo>
                    <a:pt x="126949" y="138113"/>
                    <a:pt x="133350" y="144532"/>
                    <a:pt x="133350" y="152400"/>
                  </a:cubicBezTo>
                  <a:lnTo>
                    <a:pt x="133350" y="247650"/>
                  </a:lnTo>
                  <a:cubicBezTo>
                    <a:pt x="133350" y="258147"/>
                    <a:pt x="124825" y="266700"/>
                    <a:pt x="114300" y="266700"/>
                  </a:cubicBezTo>
                  <a:cubicBezTo>
                    <a:pt x="103803" y="266700"/>
                    <a:pt x="95250" y="258147"/>
                    <a:pt x="95250" y="247650"/>
                  </a:cubicBezTo>
                  <a:lnTo>
                    <a:pt x="57150" y="247650"/>
                  </a:lnTo>
                  <a:cubicBezTo>
                    <a:pt x="57150" y="279168"/>
                    <a:pt x="82820" y="304800"/>
                    <a:pt x="114300" y="304800"/>
                  </a:cubicBezTo>
                  <a:cubicBezTo>
                    <a:pt x="145847" y="304800"/>
                    <a:pt x="171450" y="279168"/>
                    <a:pt x="171450" y="247650"/>
                  </a:cubicBezTo>
                  <a:lnTo>
                    <a:pt x="171450" y="152400"/>
                  </a:lnTo>
                  <a:cubicBezTo>
                    <a:pt x="171450" y="144532"/>
                    <a:pt x="177889" y="138113"/>
                    <a:pt x="185738" y="138113"/>
                  </a:cubicBezTo>
                  <a:cubicBezTo>
                    <a:pt x="193624" y="138113"/>
                    <a:pt x="200006" y="144532"/>
                    <a:pt x="200006" y="152400"/>
                  </a:cubicBezTo>
                  <a:lnTo>
                    <a:pt x="238106" y="152400"/>
                  </a:lnTo>
                  <a:cubicBezTo>
                    <a:pt x="238106" y="144532"/>
                    <a:pt x="244583" y="138113"/>
                    <a:pt x="252393" y="138113"/>
                  </a:cubicBezTo>
                  <a:cubicBezTo>
                    <a:pt x="260280" y="138113"/>
                    <a:pt x="266681" y="144532"/>
                    <a:pt x="266681" y="152400"/>
                  </a:cubicBezTo>
                  <a:lnTo>
                    <a:pt x="304781" y="152400"/>
                  </a:lnTo>
                  <a:cubicBezTo>
                    <a:pt x="304781" y="68370"/>
                    <a:pt x="236468" y="0"/>
                    <a:pt x="152400" y="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sp>
        <p:nvSpPr>
          <p:cNvPr id="13" name="AutoShape 12"/>
          <p:cNvSpPr/>
          <p:nvPr/>
        </p:nvSpPr>
        <p:spPr>
          <a:xfrm>
            <a:off x="610930" y="3052490"/>
            <a:ext cx="2938197" cy="519398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en-US" sz="165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查询性能优化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eyJfdGVtcGxhdGVEYXRhIjp7ImNvbnRlbnRUeXBlIjoiJGl0ZW0xX3RpdGxlIiwibGluZUNvdW50IjoiMSIsIndvcmRDb3VudCI6IjEyIn0sInRhZyI6IiRpdGVtMV90aXRsZSJ9</bd:templateData>
          </p:ext>
        </p:extLst>
      </p:sp>
      <p:sp>
        <p:nvSpPr>
          <p:cNvPr id="14" name="TextBox 13"/>
          <p:cNvSpPr txBox="1"/>
          <p:nvPr/>
        </p:nvSpPr>
        <p:spPr>
          <a:xfrm>
            <a:off x="610930" y="3730114"/>
            <a:ext cx="2938197" cy="1121483"/>
          </a:xfrm>
          <a:prstGeom prst="rect">
            <a:avLst/>
          </a:prstGeom>
          <a:ln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针对客户列表查询响应缓慢问题，通过MySQL Explain分析发现未用索引，实施联合索引构建与MyBatis-Plus分页插件集成，显著提升查询效率。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eyJfdGVtcGxhdGVEYXRhIjp7ImNvbnRlbnRUeXBlIjoiJGl0ZW0xX2MiLCJsaW5lQ291bnQiOiI0Iiwid29yZENvdW50IjoiMTcifSwidGFnIjoiJGl0ZW0xX2MifQ==</bd:templateData>
          </p:ext>
        </p:extLst>
      </p:sp>
      <p:sp>
        <p:nvSpPr>
          <p:cNvPr id="15" name="AutoShape 14"/>
          <p:cNvSpPr/>
          <p:nvPr/>
        </p:nvSpPr>
        <p:spPr>
          <a:xfrm>
            <a:off x="8670142" y="3052490"/>
            <a:ext cx="2938197" cy="519398"/>
          </a:xfrm>
          <a:prstGeom prst="roundRect">
            <a:avLst>
              <a:gd name="adj" fmla="val 50000"/>
            </a:avLst>
          </a:prstGeom>
          <a:solidFill>
            <a:schemeClr val="accent4">
              <a:alpha val="100000"/>
            </a:schemeClr>
          </a:solidFill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en-US" sz="1650" b="1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前端分页优化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eyJfdGVtcGxhdGVEYXRhIjp7ImNvbnRlbnRUeXBlIjoiJGl0ZW0yX3RpdGxlIiwibGluZUNvdW50IjoiMSIsIndvcmRDb3VudCI6IjEyIn0sInRhZyI6IiRpdGVtMl90aXRsZSJ9</bd:templateData>
          </p:ext>
        </p:extLst>
      </p:sp>
      <p:sp>
        <p:nvSpPr>
          <p:cNvPr id="16" name="TextBox 15"/>
          <p:cNvSpPr txBox="1"/>
          <p:nvPr/>
        </p:nvSpPr>
        <p:spPr>
          <a:xfrm>
            <a:off x="8670142" y="3730114"/>
            <a:ext cx="2938197" cy="1121483"/>
          </a:xfrm>
          <a:prstGeom prst="rect">
            <a:avLst/>
          </a:prstGeom>
          <a:ln/>
        </p:spPr>
        <p:txBody>
          <a:bodyPr vert="horz" wrap="square" lIns="123825" tIns="57150" rIns="57150" bIns="57150" rtlCol="0" anchor="t" anchorCtr="0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前端集成分页控件，实现数据单页展示，结合后端分页插件，有效控制数据渲染量，将查询响应时间从5秒降至1.2秒，满足性能需求。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eyJfdGVtcGxhdGVEYXRhIjp7ImNvbnRlbnRUeXBlIjoiJGl0ZW0yX2MiLCJsaW5lQ291bnQiOiI0Iiwid29yZENvdW50IjoiMTcifSwidGFnIjoiJGl0ZW0yX2MifQ==</bd:templateData>
          </p:ext>
        </p:extLst>
      </p:sp>
    </p:spTree>
    <p:extLst>
      <p:ext uri="{BB962C8B-B14F-4D97-AF65-F5344CB8AC3E}">
        <p14:creationId xmlns:p14="http://schemas.microsoft.com/office/powerpoint/2010/main" val="846892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eeform 4"/>
          <p:cNvSpPr/>
          <p:nvPr/>
        </p:nvSpPr>
        <p:spPr>
          <a:xfrm>
            <a:off x="3999788" y="1823026"/>
            <a:ext cx="891411" cy="3949143"/>
          </a:xfrm>
          <a:custGeom>
            <a:avLst/>
            <a:gdLst/>
            <a:ahLst/>
            <a:cxnLst/>
            <a:rect l="l" t="t" r="r" b="b"/>
            <a:pathLst>
              <a:path w="891411" h="3949143">
                <a:moveTo>
                  <a:pt x="891411" y="0"/>
                </a:moveTo>
                <a:quadBezTo>
                  <a:pt x="445706" y="0"/>
                  <a:pt x="445706" y="394914"/>
                </a:quadBezTo>
                <a:lnTo>
                  <a:pt x="445706" y="1579657"/>
                </a:lnTo>
                <a:quadBezTo>
                  <a:pt x="445706" y="1974572"/>
                  <a:pt x="0" y="1974572"/>
                </a:quadBezTo>
                <a:quadBezTo>
                  <a:pt x="445706" y="1974572"/>
                  <a:pt x="445706" y="2369486"/>
                </a:quadBezTo>
                <a:lnTo>
                  <a:pt x="445706" y="3554229"/>
                </a:lnTo>
                <a:quadBezTo>
                  <a:pt x="445706" y="3949143"/>
                  <a:pt x="891411" y="3949143"/>
                </a:quadBezTo>
              </a:path>
            </a:pathLst>
          </a:custGeom>
          <a:noFill/>
          <a:ln w="127000">
            <a:gradFill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62000">
                  <a:schemeClr val="accent1">
                    <a:alpha val="20000"/>
                  </a:schemeClr>
                </a:gs>
                <a:gs pos="100000">
                  <a:schemeClr val="accent1">
                    <a:alpha val="20000"/>
                    <a:lumMod val="40000"/>
                    <a:lumOff val="60000"/>
                  </a:schemeClr>
                </a:gs>
              </a:gsLst>
              <a:lin ang="10800000"/>
            </a:gra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4" name="AutoShape 6"/>
          <p:cNvSpPr/>
          <p:nvPr/>
        </p:nvSpPr>
        <p:spPr>
          <a:xfrm>
            <a:off x="829525" y="2300544"/>
            <a:ext cx="2994106" cy="2994106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5" name="AutoShape 7"/>
          <p:cNvSpPr/>
          <p:nvPr/>
        </p:nvSpPr>
        <p:spPr>
          <a:xfrm>
            <a:off x="1015825" y="2486844"/>
            <a:ext cx="2621506" cy="2621506"/>
          </a:xfrm>
          <a:prstGeom prst="ellipse">
            <a:avLst/>
          </a:prstGeom>
          <a:solidFill>
            <a:srgbClr val="FFFFFF">
              <a:alpha val="100000"/>
            </a:srgb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alphaModFix/>
          </a:blip>
          <a:srcRect l="12000" r="12000"/>
          <a:stretch>
            <a:fillRect/>
          </a:stretch>
        </p:blipFill>
        <p:spPr>
          <a:xfrm>
            <a:off x="1147718" y="2618737"/>
            <a:ext cx="2357721" cy="2357721"/>
          </a:xfrm>
          <a:prstGeom prst="ellipse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sp>
        <p:nvSpPr>
          <p:cNvPr id="7" name="AutoShape 10"/>
          <p:cNvSpPr/>
          <p:nvPr/>
        </p:nvSpPr>
        <p:spPr>
          <a:xfrm>
            <a:off x="5135211" y="1545356"/>
            <a:ext cx="4410330" cy="492557"/>
          </a:xfrm>
          <a:prstGeom prst="rect">
            <a:avLst/>
          </a:prstGeom>
          <a:noFill/>
          <a:ln/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核心模块构建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eyJfdGVtcGxhdGVEYXRhIjp7ImNvbnRlbnRUeXBlIjoiJGl0ZW0xX3RpdGxlIiwibGluZUNvdW50IjoiMSIsIndvcmRDb3VudCI6IjEyIn0sInRhZyI6IiRpdGVtMV90aXRsZSJ9</bd:templateData>
          </p:ext>
        </p:extLst>
      </p:sp>
      <p:sp>
        <p:nvSpPr>
          <p:cNvPr id="8" name="TextBox 11"/>
          <p:cNvSpPr txBox="1"/>
          <p:nvPr/>
        </p:nvSpPr>
        <p:spPr>
          <a:xfrm>
            <a:off x="5135211" y="2009338"/>
            <a:ext cx="5964430" cy="609398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课程设计中，我们成功构建了客户管理、景点管理、导游管理、盈利结算四大核心模块，实现了信息增删改查、权限管控、利润计算等核心功能。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eyJfdGVtcGxhdGVEYXRhIjp7ImNvbnRlbnRUeXBlIjoiJGl0ZW0xX2MiLCJsaW5lQ291bnQiOiIyIiwid29yZENvdW50IjoiMzMifSwidGFnIjoiJGl0ZW0xX2MifQ==</bd:templateData>
          </p:ext>
        </p:extLst>
      </p:sp>
      <p:sp>
        <p:nvSpPr>
          <p:cNvPr id="9" name="AutoShape 12"/>
          <p:cNvSpPr/>
          <p:nvPr/>
        </p:nvSpPr>
        <p:spPr>
          <a:xfrm>
            <a:off x="5124004" y="3184234"/>
            <a:ext cx="4410330" cy="492557"/>
          </a:xfrm>
          <a:prstGeom prst="rect">
            <a:avLst/>
          </a:prstGeom>
          <a:noFill/>
          <a:ln/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400" b="1">
                <a:solidFill>
                  <a:schemeClr val="accent4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技术栈与架构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eyJfdGVtcGxhdGVEYXRhIjp7ImNvbnRlbnRUeXBlIjoiJGl0ZW0yX3RpdGxlIiwibGluZUNvdW50IjoiMSIsIndvcmRDb3VudCI6IjEyIn0sInRhZyI6IiRpdGVtMl90aXRsZSJ9</bd:templateData>
          </p:ext>
        </p:extLst>
      </p:sp>
      <p:sp>
        <p:nvSpPr>
          <p:cNvPr id="10" name="TextBox 13"/>
          <p:cNvSpPr txBox="1"/>
          <p:nvPr/>
        </p:nvSpPr>
        <p:spPr>
          <a:xfrm>
            <a:off x="5124004" y="3648216"/>
            <a:ext cx="5964430" cy="609398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采用MVC三层架构与模块化设计，基于Spring Boot、MyBatis Plus等技术栈实现开发，确保了系统的低耦合、高可维护性，同时保障了数据安全。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eyJfdGVtcGxhdGVEYXRhIjp7ImNvbnRlbnRUeXBlIjoiJGl0ZW0yX2MiLCJsaW5lQ291bnQiOiIyIiwid29yZENvdW50IjoiMzMifSwidGFnIjoiJGl0ZW0yX2MifQ==</bd:templateData>
          </p:ext>
        </p:extLst>
      </p:sp>
      <p:sp>
        <p:nvSpPr>
          <p:cNvPr id="11" name="AutoShape 14"/>
          <p:cNvSpPr/>
          <p:nvPr/>
        </p:nvSpPr>
        <p:spPr>
          <a:xfrm>
            <a:off x="5120625" y="4838899"/>
            <a:ext cx="4410330" cy="492557"/>
          </a:xfrm>
          <a:prstGeom prst="rect">
            <a:avLst/>
          </a:prstGeom>
          <a:noFill/>
          <a:ln/>
        </p:spPr>
        <p:txBody>
          <a:bodyPr vert="horz" wrap="square" lIns="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400" b="1">
                <a:solidFill>
                  <a:schemeClr val="accent6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调试优化与测试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eyJfdGVtcGxhdGVEYXRhIjp7ImNvbnRlbnRUeXBlIjoiJGl0ZW0zX3RpdGxlIiwibGluZUNvdW50IjoiMSIsIndvcmRDb3VudCI6IjEyIn0sInRhZyI6IiRpdGVtM190aXRsZSJ9</bd:templateData>
          </p:ext>
        </p:extLst>
      </p:sp>
      <p:sp>
        <p:nvSpPr>
          <p:cNvPr id="12" name="TextBox 15"/>
          <p:cNvSpPr txBox="1"/>
          <p:nvPr/>
        </p:nvSpPr>
        <p:spPr>
          <a:xfrm>
            <a:off x="5120625" y="5302882"/>
            <a:ext cx="5964430" cy="609398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通过调试与测试优化，解决了数据准确性、操作流程规范性等问题，系统最终达到了预期的功能与性能目标，有效提升了旅行社信息管理效率。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eyJfdGVtcGxhdGVEYXRhIjp7ImNvbnRlbnRUeXBlIjoiJGl0ZW0zX2MiLCJsaW5lQ291bnQiOiIyIiwid29yZENvdW50IjoiMzMifSwidGFnIjoiJGl0ZW0zX2MifQ==</bd:templateData>
          </p:ext>
        </p:extLst>
      </p:sp>
      <p:sp>
        <p:nvSpPr>
          <p:cNvPr id="13" name="AutoShape 16"/>
          <p:cNvSpPr/>
          <p:nvPr/>
        </p:nvSpPr>
        <p:spPr>
          <a:xfrm>
            <a:off x="10540951" y="1696385"/>
            <a:ext cx="190500" cy="1905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4" name="AutoShape 17"/>
          <p:cNvSpPr/>
          <p:nvPr/>
        </p:nvSpPr>
        <p:spPr>
          <a:xfrm>
            <a:off x="10674301" y="1696385"/>
            <a:ext cx="190500" cy="190500"/>
          </a:xfrm>
          <a:prstGeom prst="ellipse">
            <a:avLst/>
          </a:prstGeom>
          <a:solidFill>
            <a:schemeClr val="accent1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5" name="AutoShape 18"/>
          <p:cNvSpPr/>
          <p:nvPr/>
        </p:nvSpPr>
        <p:spPr>
          <a:xfrm>
            <a:off x="10807651" y="1696385"/>
            <a:ext cx="190500" cy="190500"/>
          </a:xfrm>
          <a:prstGeom prst="ellipse">
            <a:avLst/>
          </a:prstGeom>
          <a:solidFill>
            <a:schemeClr val="accent1">
              <a:alpha val="100000"/>
              <a:lumMod val="5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6" name="AutoShape 19"/>
          <p:cNvSpPr/>
          <p:nvPr/>
        </p:nvSpPr>
        <p:spPr>
          <a:xfrm>
            <a:off x="10540951" y="3335263"/>
            <a:ext cx="190500" cy="1905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7" name="AutoShape 20"/>
          <p:cNvSpPr/>
          <p:nvPr/>
        </p:nvSpPr>
        <p:spPr>
          <a:xfrm>
            <a:off x="10674301" y="3335263"/>
            <a:ext cx="190500" cy="190500"/>
          </a:xfrm>
          <a:prstGeom prst="ellipse">
            <a:avLst/>
          </a:prstGeom>
          <a:solidFill>
            <a:schemeClr val="accent1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8" name="AutoShape 21"/>
          <p:cNvSpPr/>
          <p:nvPr/>
        </p:nvSpPr>
        <p:spPr>
          <a:xfrm>
            <a:off x="10807651" y="3335263"/>
            <a:ext cx="190500" cy="190500"/>
          </a:xfrm>
          <a:prstGeom prst="ellipse">
            <a:avLst/>
          </a:prstGeom>
          <a:solidFill>
            <a:schemeClr val="accent1">
              <a:alpha val="100000"/>
              <a:lumMod val="5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9" name="AutoShape 22"/>
          <p:cNvSpPr/>
          <p:nvPr/>
        </p:nvSpPr>
        <p:spPr>
          <a:xfrm>
            <a:off x="10588296" y="4989928"/>
            <a:ext cx="190500" cy="1905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0" name="AutoShape 23"/>
          <p:cNvSpPr/>
          <p:nvPr/>
        </p:nvSpPr>
        <p:spPr>
          <a:xfrm>
            <a:off x="10721646" y="4989928"/>
            <a:ext cx="190500" cy="190500"/>
          </a:xfrm>
          <a:prstGeom prst="ellipse">
            <a:avLst/>
          </a:prstGeom>
          <a:solidFill>
            <a:schemeClr val="accent1">
              <a:alpha val="100000"/>
              <a:lumMod val="75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1" name="AutoShape 24"/>
          <p:cNvSpPr/>
          <p:nvPr/>
        </p:nvSpPr>
        <p:spPr>
          <a:xfrm>
            <a:off x="10854996" y="4989928"/>
            <a:ext cx="190500" cy="190500"/>
          </a:xfrm>
          <a:prstGeom prst="ellipse">
            <a:avLst/>
          </a:prstGeom>
          <a:solidFill>
            <a:schemeClr val="accent1">
              <a:alpha val="100000"/>
              <a:lumMod val="5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2" name="TextBox 5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项目成果总结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</p:spTree>
    <p:extLst>
      <p:ext uri="{BB962C8B-B14F-4D97-AF65-F5344CB8AC3E}">
        <p14:creationId xmlns:p14="http://schemas.microsoft.com/office/powerpoint/2010/main" val="463289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14667" y="2615932"/>
            <a:ext cx="3473061" cy="3671276"/>
          </a:xfrm>
          <a:prstGeom prst="roundRect">
            <a:avLst>
              <a:gd name="adj" fmla="val 7214"/>
            </a:avLst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831204" y="4300661"/>
            <a:ext cx="3039989" cy="165636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衷心感谢韩文武老师，从项目选题到需求分析，从系统架构设计到模块划分，再到调试测试，始终耐心细致指导，让我受益匪浅。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eyJfdGVtcGxhdGVEYXRhIjp7ImNvbnRlbnRUeXBlIjoiJGl0ZW0xX2MiLCJsaW5lQ291bnQiOiI1Iiwid29yZENvdW50IjoiMTMifSwidGFnIjoiJGl0ZW0xX2MifQ==</bd:templateData>
          </p:ext>
        </p:extLst>
      </p:sp>
      <p:sp>
        <p:nvSpPr>
          <p:cNvPr id="5" name="TextBox 5"/>
          <p:cNvSpPr txBox="1"/>
          <p:nvPr/>
        </p:nvSpPr>
        <p:spPr>
          <a:xfrm>
            <a:off x="831204" y="3584541"/>
            <a:ext cx="3039989" cy="61244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感谢韩老师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eyJfdGVtcGxhdGVEYXRhIjp7ImNvbnRlbnRUeXBlIjoiJGl0ZW0xX3RpdGxlIiwibGluZUNvdW50IjoiMSIsIndvcmRDb3VudCI6IjgifSwidGFnIjoiJGl0ZW0xX3RpdGxlIn0=</bd:templateData>
          </p:ext>
        </p:extLst>
      </p:sp>
      <p:sp>
        <p:nvSpPr>
          <p:cNvPr id="6" name="AutoShape 6"/>
          <p:cNvSpPr/>
          <p:nvPr/>
        </p:nvSpPr>
        <p:spPr>
          <a:xfrm>
            <a:off x="4359469" y="2615932"/>
            <a:ext cx="3473061" cy="3671276"/>
          </a:xfrm>
          <a:prstGeom prst="roundRect">
            <a:avLst>
              <a:gd name="adj" fmla="val 7214"/>
            </a:avLst>
          </a:prstGeom>
          <a:solidFill>
            <a:schemeClr val="lt2">
              <a:alpha val="8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4576006" y="4300661"/>
            <a:ext cx="3039989" cy="165636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在权限控制逻辑受阻时，韩老师运用RBAC模型为我梳理思路；在数据库表关联问题中，提醒事务管理保障原子性，助我突破技术难关。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eyJfdGVtcGxhdGVEYXRhIjp7ImNvbnRlbnRUeXBlIjoiJGl0ZW0yX2MiLCJsaW5lQ291bnQiOiI1Iiwid29yZENvdW50IjoiMTMifSwidGFnIjoiJGl0ZW0yX2MifQ==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4576006" y="3584541"/>
            <a:ext cx="3039989" cy="61244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收获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eyJfdGVtcGxhdGVEYXRhIjp7ImNvbnRlbnRUeXBlIjoiJGl0ZW0yX3RpdGxlIiwibGluZUNvdW50IjoiMSIsIndvcmRDb3VudCI6IjgifSwidGFnIjoiJGl0ZW0yX3RpdGxlIn0=</bd:templateData>
          </p:ext>
        </p:extLst>
      </p:sp>
      <p:sp>
        <p:nvSpPr>
          <p:cNvPr id="9" name="AutoShape 9"/>
          <p:cNvSpPr/>
          <p:nvPr/>
        </p:nvSpPr>
        <p:spPr>
          <a:xfrm>
            <a:off x="8104272" y="2615932"/>
            <a:ext cx="3473061" cy="3671276"/>
          </a:xfrm>
          <a:prstGeom prst="roundRect">
            <a:avLst>
              <a:gd name="adj" fmla="val 7214"/>
            </a:avLst>
          </a:prstGeom>
          <a:solidFill>
            <a:schemeClr val="lt2">
              <a:alpha val="79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0" name="TextBox 10"/>
          <p:cNvSpPr txBox="1"/>
          <p:nvPr/>
        </p:nvSpPr>
        <p:spPr>
          <a:xfrm>
            <a:off x="8320808" y="4300661"/>
            <a:ext cx="3039989" cy="165636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韩老师严谨的治学态度和对软件开发细节的严格要求，让我深刻认识到软件工程规范化的重要性，为我今后的学习与实践奠定了坚实基础。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eyJfdGVtcGxhdGVEYXRhIjp7ImNvbnRlbnRUeXBlIjoiJGl0ZW0zX2MiLCJsaW5lQ291bnQiOiI1Iiwid29yZENvdW50IjoiMTMifSwidGFnIjoiJGl0ZW0zX2MifQ==</bd:templateData>
          </p:ext>
        </p:extLst>
      </p:sp>
      <p:sp>
        <p:nvSpPr>
          <p:cNvPr id="11" name="TextBox 11"/>
          <p:cNvSpPr txBox="1"/>
          <p:nvPr/>
        </p:nvSpPr>
        <p:spPr>
          <a:xfrm>
            <a:off x="8320808" y="3584541"/>
            <a:ext cx="3039989" cy="61244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治学态度与要求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eyJfdGVtcGxhdGVEYXRhIjp7ImNvbnRlbnRUeXBlIjoiJGl0ZW0zX3RpdGxlIiwibGluZUNvdW50IjoiMSIsIndvcmRDb3VudCI6IjgifSwidGFnIjoiJGl0ZW0zX3RpdGxlIn0=</bd:templateData>
          </p:ext>
        </p:extLst>
      </p:sp>
      <p:pic>
        <p:nvPicPr>
          <p:cNvPr id="12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2275" y="1519006"/>
            <a:ext cx="1905000" cy="1905000"/>
          </a:xfrm>
          <a:prstGeom prst="ellipse">
            <a:avLst/>
          </a:prstGeom>
          <a:ln w="3810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3204" y="1519006"/>
            <a:ext cx="1905000" cy="1905000"/>
          </a:xfrm>
          <a:prstGeom prst="ellipse">
            <a:avLst/>
          </a:prstGeom>
          <a:ln w="3810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eyJfdGVtcGxhdGVEYXRhIjp7ImNvbnRlbnRUeXBlIjoiJGltZzEifSwidGFnIjoiJGltZzEifQ==</bd:templateData>
          </p:ext>
        </p:extLst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34133" y="1519006"/>
            <a:ext cx="1905000" cy="1905000"/>
          </a:xfrm>
          <a:prstGeom prst="ellipse">
            <a:avLst/>
          </a:prstGeom>
          <a:ln w="38100">
            <a:solidFill>
              <a:schemeClr val="accent1"/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eyJfdGVtcGxhdGVEYXRhIjp7ImNvbnRlbnRUeXBlIjoiJGltZzIifSwidGFnIjoiJGltZzIifQ==</bd:templateData>
          </p:ext>
        </p:extLst>
      </p:pic>
    </p:spTree>
    <p:extLst>
      <p:ext uri="{BB962C8B-B14F-4D97-AF65-F5344CB8AC3E}">
        <p14:creationId xmlns:p14="http://schemas.microsoft.com/office/powerpoint/2010/main" val="248766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125" y="2110894"/>
            <a:ext cx="3696560" cy="162277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实现客户信息的全生命周期管理，支持手动录入或批量导入，包含姓名、联系方式、身份证号（加密存储）、出行偏好等信息。支持按消费金额、出行频率等维度分类。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eyJfdGVtcGxhdGVEYXRhIjp7ImNvbnRlbnRUeXBlIjoiJGl0ZW0xX2MiLCJsaW5lQ291bnQiOiI1Iiwid29yZENvdW50IjoiMTcifSwidGFnIjoiJGl0ZW0xX2MifQ==</bd:templateData>
          </p:ext>
        </p:extLst>
      </p:sp>
      <p:sp>
        <p:nvSpPr>
          <p:cNvPr id="5" name="TextBox 3"/>
          <p:cNvSpPr txBox="1"/>
          <p:nvPr/>
        </p:nvSpPr>
        <p:spPr>
          <a:xfrm>
            <a:off x="607698" y="1650147"/>
            <a:ext cx="3679987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客户管理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eyJfdGVtcGxhdGVEYXRhIjp7ImNvbnRlbnRUeXBlIjoiJGl0ZW0xX3RpdGxlIiwibGluZUNvdW50IjoiMSIsIndvcmRDb3VudCI6IjEwIn0sInRhZyI6IiRpdGVtMV90aXRsZSJ9</bd:templateData>
          </p:ext>
        </p:extLst>
      </p:sp>
      <p:sp>
        <p:nvSpPr>
          <p:cNvPr id="6" name="TextBox 4"/>
          <p:cNvSpPr txBox="1"/>
          <p:nvPr/>
        </p:nvSpPr>
        <p:spPr>
          <a:xfrm>
            <a:off x="563125" y="4426629"/>
            <a:ext cx="3724560" cy="162277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建立导游人员信息档案，包含姓名、联系方式、导游证号、从业年限、擅长线路等信息；支持导游信息的添加、修改、删除操作；实现导游与旅游团的关联分配。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eyJfdGVtcGxhdGVEYXRhIjp7ImNvbnRlbnRUeXBlIjoiJGl0ZW0zX2MiLCJsaW5lQ291bnQiOiI1Iiwid29yZENvdW50IjoiMTcifSwidGFnIjoiJGl0ZW0zX2MifQ==</bd:templateData>
          </p:ext>
        </p:extLst>
      </p:sp>
      <p:sp>
        <p:nvSpPr>
          <p:cNvPr id="7" name="TextBox 5"/>
          <p:cNvSpPr txBox="1"/>
          <p:nvPr/>
        </p:nvSpPr>
        <p:spPr>
          <a:xfrm>
            <a:off x="579698" y="3965882"/>
            <a:ext cx="3707987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导游管理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eyJfdGVtcGxhdGVEYXRhIjp7ImNvbnRlbnRUeXBlIjoiJGl0ZW0zX3RpdGxlIiwibGluZUNvdW50IjoiMSIsIndvcmRDb3VudCI6IjEwIn0sInRhZyI6IiRpdGVtM190aXRsZSJ9</bd:templateData>
          </p:ext>
        </p:extLst>
      </p:sp>
      <p:sp>
        <p:nvSpPr>
          <p:cNvPr id="8" name="TextBox 6"/>
          <p:cNvSpPr txBox="1"/>
          <p:nvPr/>
        </p:nvSpPr>
        <p:spPr>
          <a:xfrm>
            <a:off x="7913397" y="2110894"/>
            <a:ext cx="3636800" cy="162277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管理旅行社所有旅游产品，支持产品创建、编辑、上架、下架等生命周期管理；对景点及所属城市进行统一编号，录入景点乘车路线、费用、天气、开放时间等详细信息。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eyJfdGVtcGxhdGVEYXRhIjp7ImNvbnRlbnRUeXBlIjoiJGl0ZW0yX2MiLCJsaW5lQ291bnQiOiI1Iiwid29yZENvdW50IjoiMTcifSwidGFnIjoiJGl0ZW0yX2MifQ==</bd:templateData>
          </p:ext>
        </p:extLst>
      </p:sp>
      <p:sp>
        <p:nvSpPr>
          <p:cNvPr id="9" name="TextBox 7"/>
          <p:cNvSpPr txBox="1"/>
          <p:nvPr/>
        </p:nvSpPr>
        <p:spPr>
          <a:xfrm>
            <a:off x="7913397" y="1650147"/>
            <a:ext cx="36533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旅游管理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eyJfdGVtcGxhdGVEYXRhIjp7ImNvbnRlbnRUeXBlIjoiJGl0ZW0yX3RpdGxlIiwibGluZUNvdW50IjoiMSIsIndvcmRDb3VudCI6IjEwIn0sInRhZyI6IiRpdGVtMl90aXRsZSJ9</bd:templateData>
          </p:ext>
        </p:extLst>
      </p:sp>
      <p:sp>
        <p:nvSpPr>
          <p:cNvPr id="10" name="TextBox 8"/>
          <p:cNvSpPr txBox="1"/>
          <p:nvPr/>
        </p:nvSpPr>
        <p:spPr>
          <a:xfrm>
            <a:off x="7913397" y="4426629"/>
            <a:ext cx="3608800" cy="162277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支持订单创建、审核、修改、取消等全流程管理，审核通过后自动发送确认信息；记录旅行团编号、出行人数、收费标准、成本支出等信息；自动计算利润，生成报表。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eyJfdGVtcGxhdGVEYXRhIjp7ImNvbnRlbnRUeXBlIjoiJGl0ZW00X2MiLCJsaW5lQ291bnQiOiI1Iiwid29yZENvdW50IjoiMTYifSwidGFnIjoiJGl0ZW00X2MifQ==</bd:templateData>
          </p:ext>
        </p:extLst>
      </p:sp>
      <p:sp>
        <p:nvSpPr>
          <p:cNvPr id="11" name="TextBox 9"/>
          <p:cNvSpPr txBox="1"/>
          <p:nvPr/>
        </p:nvSpPr>
        <p:spPr>
          <a:xfrm>
            <a:off x="7913397" y="3965882"/>
            <a:ext cx="36253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盈利结算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eyJfdGVtcGxhdGVEYXRhIjp7ImNvbnRlbnRUeXBlIjoiJGl0ZW00X3RpdGxlIiwibGluZUNvdW50IjoiMSIsIndvcmRDb3VudCI6IjEwIn0sInRhZyI6IiRpdGVtNF90aXRsZSJ9</bd:templateData>
          </p:ext>
        </p:extLst>
      </p:sp>
      <p:sp>
        <p:nvSpPr>
          <p:cNvPr id="12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核心功能概述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sp>
        <p:nvSpPr>
          <p:cNvPr id="13" name="Freeform 11"/>
          <p:cNvSpPr/>
          <p:nvPr/>
        </p:nvSpPr>
        <p:spPr>
          <a:xfrm>
            <a:off x="5298153" y="3104315"/>
            <a:ext cx="1597488" cy="1597488"/>
          </a:xfrm>
          <a:custGeom>
            <a:avLst/>
            <a:gdLst/>
            <a:ahLst/>
            <a:cxnLst/>
            <a:rect l="l" t="t" r="r" b="b"/>
            <a:pathLst>
              <a:path w="890" h="890">
                <a:moveTo>
                  <a:pt x="0" y="445"/>
                </a:moveTo>
                <a:lnTo>
                  <a:pt x="445" y="0"/>
                </a:lnTo>
                <a:lnTo>
                  <a:pt x="890" y="445"/>
                </a:lnTo>
                <a:lnTo>
                  <a:pt x="445" y="890"/>
                </a:lnTo>
                <a:lnTo>
                  <a:pt x="0" y="445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4" name="Freeform 12"/>
          <p:cNvSpPr/>
          <p:nvPr/>
        </p:nvSpPr>
        <p:spPr>
          <a:xfrm>
            <a:off x="4434792" y="2240953"/>
            <a:ext cx="1597488" cy="1597488"/>
          </a:xfrm>
          <a:custGeom>
            <a:avLst/>
            <a:gdLst/>
            <a:ahLst/>
            <a:cxnLst/>
            <a:rect l="l" t="t" r="r" b="b"/>
            <a:pathLst>
              <a:path w="890" h="890">
                <a:moveTo>
                  <a:pt x="0" y="445"/>
                </a:moveTo>
                <a:lnTo>
                  <a:pt x="445" y="0"/>
                </a:lnTo>
                <a:lnTo>
                  <a:pt x="890" y="445"/>
                </a:lnTo>
                <a:lnTo>
                  <a:pt x="445" y="890"/>
                </a:lnTo>
                <a:lnTo>
                  <a:pt x="0" y="445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5" name="Freeform 13"/>
          <p:cNvSpPr/>
          <p:nvPr/>
        </p:nvSpPr>
        <p:spPr>
          <a:xfrm>
            <a:off x="6159720" y="3965882"/>
            <a:ext cx="1597488" cy="1597488"/>
          </a:xfrm>
          <a:custGeom>
            <a:avLst/>
            <a:gdLst/>
            <a:ahLst/>
            <a:cxnLst/>
            <a:rect l="l" t="t" r="r" b="b"/>
            <a:pathLst>
              <a:path w="890" h="890">
                <a:moveTo>
                  <a:pt x="0" y="445"/>
                </a:moveTo>
                <a:lnTo>
                  <a:pt x="445" y="0"/>
                </a:lnTo>
                <a:lnTo>
                  <a:pt x="890" y="445"/>
                </a:lnTo>
                <a:lnTo>
                  <a:pt x="445" y="890"/>
                </a:lnTo>
                <a:lnTo>
                  <a:pt x="0" y="445"/>
                </a:lnTo>
              </a:path>
            </a:pathLst>
          </a:custGeom>
          <a:solidFill>
            <a:schemeClr val="accen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6" name="Freeform 14"/>
          <p:cNvSpPr/>
          <p:nvPr/>
        </p:nvSpPr>
        <p:spPr>
          <a:xfrm>
            <a:off x="6159720" y="2240953"/>
            <a:ext cx="1597488" cy="1597488"/>
          </a:xfrm>
          <a:custGeom>
            <a:avLst/>
            <a:gdLst/>
            <a:ahLst/>
            <a:cxnLst/>
            <a:rect l="l" t="t" r="r" b="b"/>
            <a:pathLst>
              <a:path w="890" h="890">
                <a:moveTo>
                  <a:pt x="0" y="445"/>
                </a:moveTo>
                <a:lnTo>
                  <a:pt x="445" y="0"/>
                </a:lnTo>
                <a:lnTo>
                  <a:pt x="890" y="445"/>
                </a:lnTo>
                <a:lnTo>
                  <a:pt x="445" y="890"/>
                </a:lnTo>
                <a:lnTo>
                  <a:pt x="0" y="445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7" name="Freeform 15"/>
          <p:cNvSpPr/>
          <p:nvPr/>
        </p:nvSpPr>
        <p:spPr>
          <a:xfrm>
            <a:off x="4434792" y="3965882"/>
            <a:ext cx="1597488" cy="1597488"/>
          </a:xfrm>
          <a:custGeom>
            <a:avLst/>
            <a:gdLst/>
            <a:ahLst/>
            <a:cxnLst/>
            <a:rect l="l" t="t" r="r" b="b"/>
            <a:pathLst>
              <a:path w="890" h="890">
                <a:moveTo>
                  <a:pt x="0" y="445"/>
                </a:moveTo>
                <a:lnTo>
                  <a:pt x="445" y="0"/>
                </a:lnTo>
                <a:lnTo>
                  <a:pt x="890" y="445"/>
                </a:lnTo>
                <a:lnTo>
                  <a:pt x="445" y="890"/>
                </a:lnTo>
                <a:lnTo>
                  <a:pt x="0" y="445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8" name="TextBox 16"/>
          <p:cNvSpPr txBox="1"/>
          <p:nvPr/>
        </p:nvSpPr>
        <p:spPr>
          <a:xfrm>
            <a:off x="4808721" y="2798715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eyJfdGVtcGxhdGVEYXRhIjp7ImxpbmVDb3VudCI6IjEiLCJ3b3JkQ291bnQiOiIyIn0sInRhZyI6Im5vRWRpdCJ9</bd:templateData>
          </p:ext>
        </p:extLst>
      </p:sp>
      <p:sp>
        <p:nvSpPr>
          <p:cNvPr id="19" name="TextBox 17"/>
          <p:cNvSpPr txBox="1"/>
          <p:nvPr/>
        </p:nvSpPr>
        <p:spPr>
          <a:xfrm>
            <a:off x="6533649" y="2798715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eyJfdGVtcGxhdGVEYXRhIjp7ImxpbmVDb3VudCI6IjEiLCJ3b3JkQ291bnQiOiIyIn0sInRhZyI6Im5vRWRpdCJ9</bd:templateData>
          </p:ext>
        </p:extLst>
      </p:sp>
      <p:sp>
        <p:nvSpPr>
          <p:cNvPr id="20" name="TextBox 18"/>
          <p:cNvSpPr txBox="1"/>
          <p:nvPr/>
        </p:nvSpPr>
        <p:spPr>
          <a:xfrm>
            <a:off x="4808721" y="4523643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eyJfdGVtcGxhdGVEYXRhIjp7ImxpbmVDb3VudCI6IjEiLCJ3b3JkQ291bnQiOiIyIn0sInRhZyI6Im5vRWRpdCJ9</bd:templateData>
          </p:ext>
        </p:extLst>
      </p:sp>
      <p:sp>
        <p:nvSpPr>
          <p:cNvPr id="21" name="TextBox 19"/>
          <p:cNvSpPr txBox="1"/>
          <p:nvPr/>
        </p:nvSpPr>
        <p:spPr>
          <a:xfrm>
            <a:off x="6533649" y="4523643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eyJfdGVtcGxhdGVEYXRhIjp7ImxpbmVDb3VudCI6IjEiLCJ3b3JkQ291bnQiOiIyIn0sInRhZyI6Im5vRWRpdCJ9</bd:templateData>
          </p:ext>
        </p:extLst>
      </p:sp>
      <p:sp>
        <p:nvSpPr>
          <p:cNvPr id="22" name="Freeform 20"/>
          <p:cNvSpPr/>
          <p:nvPr/>
        </p:nvSpPr>
        <p:spPr>
          <a:xfrm>
            <a:off x="5811147" y="368013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9753600" h="9753600">
                <a:moveTo>
                  <a:pt x="9480575" y="2318400"/>
                </a:moveTo>
                <a:cubicBezTo>
                  <a:pt x="9330477" y="1970037"/>
                  <a:pt x="9115410" y="1658638"/>
                  <a:pt x="8843216" y="1390924"/>
                </a:cubicBezTo>
                <a:cubicBezTo>
                  <a:pt x="8571022" y="1124331"/>
                  <a:pt x="8255142" y="915985"/>
                  <a:pt x="7902298" y="769247"/>
                </a:cubicBezTo>
                <a:cubicBezTo>
                  <a:pt x="7538253" y="618028"/>
                  <a:pt x="7152924" y="541858"/>
                  <a:pt x="6755275" y="541858"/>
                </a:cubicBezTo>
                <a:cubicBezTo>
                  <a:pt x="6203046" y="541858"/>
                  <a:pt x="5664258" y="693077"/>
                  <a:pt x="5196040" y="978713"/>
                </a:cubicBezTo>
                <a:cubicBezTo>
                  <a:pt x="5084026" y="1047041"/>
                  <a:pt x="4977613" y="1122091"/>
                  <a:pt x="4876800" y="1203861"/>
                </a:cubicBezTo>
                <a:cubicBezTo>
                  <a:pt x="4775987" y="1122091"/>
                  <a:pt x="4669574" y="1047041"/>
                  <a:pt x="4557560" y="978713"/>
                </a:cubicBezTo>
                <a:cubicBezTo>
                  <a:pt x="4089342" y="693077"/>
                  <a:pt x="3550554" y="541858"/>
                  <a:pt x="2998325" y="541858"/>
                </a:cubicBezTo>
                <a:cubicBezTo>
                  <a:pt x="2600676" y="541858"/>
                  <a:pt x="2215347" y="618028"/>
                  <a:pt x="1851302" y="769247"/>
                </a:cubicBezTo>
                <a:cubicBezTo>
                  <a:pt x="1499578" y="914865"/>
                  <a:pt x="1182578" y="1124331"/>
                  <a:pt x="910384" y="1390924"/>
                </a:cubicBezTo>
                <a:cubicBezTo>
                  <a:pt x="637070" y="1658638"/>
                  <a:pt x="423123" y="1970037"/>
                  <a:pt x="273025" y="2318400"/>
                </a:cubicBezTo>
                <a:cubicBezTo>
                  <a:pt x="117325" y="2680205"/>
                  <a:pt x="37795" y="3064413"/>
                  <a:pt x="37795" y="3459823"/>
                </a:cubicBezTo>
                <a:cubicBezTo>
                  <a:pt x="37795" y="3832830"/>
                  <a:pt x="113965" y="4221518"/>
                  <a:pt x="265184" y="4616928"/>
                </a:cubicBezTo>
                <a:cubicBezTo>
                  <a:pt x="391759" y="4947369"/>
                  <a:pt x="573222" y="5290132"/>
                  <a:pt x="805091" y="5636255"/>
                </a:cubicBezTo>
                <a:cubicBezTo>
                  <a:pt x="1172497" y="6184003"/>
                  <a:pt x="1677680" y="6755275"/>
                  <a:pt x="2304959" y="7334387"/>
                </a:cubicBezTo>
                <a:cubicBezTo>
                  <a:pt x="3344448" y="8294347"/>
                  <a:pt x="4373857" y="8957470"/>
                  <a:pt x="4417543" y="8984353"/>
                </a:cubicBezTo>
                <a:lnTo>
                  <a:pt x="4683016" y="9154615"/>
                </a:lnTo>
                <a:cubicBezTo>
                  <a:pt x="4800630" y="9229664"/>
                  <a:pt x="4951849" y="9229664"/>
                  <a:pt x="5069464" y="9154615"/>
                </a:cubicBezTo>
                <a:lnTo>
                  <a:pt x="5334937" y="8984353"/>
                </a:lnTo>
                <a:cubicBezTo>
                  <a:pt x="5378623" y="8956350"/>
                  <a:pt x="6406911" y="8294347"/>
                  <a:pt x="7447521" y="7334387"/>
                </a:cubicBezTo>
                <a:cubicBezTo>
                  <a:pt x="8074800" y="6755275"/>
                  <a:pt x="8579983" y="6184003"/>
                  <a:pt x="8947389" y="5636255"/>
                </a:cubicBezTo>
                <a:cubicBezTo>
                  <a:pt x="9179258" y="5290132"/>
                  <a:pt x="9361841" y="4947369"/>
                  <a:pt x="9487296" y="4616928"/>
                </a:cubicBezTo>
                <a:cubicBezTo>
                  <a:pt x="9638515" y="4221518"/>
                  <a:pt x="9714685" y="3832830"/>
                  <a:pt x="9714685" y="3459823"/>
                </a:cubicBezTo>
                <a:cubicBezTo>
                  <a:pt x="9715805" y="3064413"/>
                  <a:pt x="9636275" y="2680205"/>
                  <a:pt x="9480575" y="2318400"/>
                </a:cubicBezTo>
              </a:path>
            </a:pathLst>
          </a:custGeom>
          <a:solidFill>
            <a:srgbClr val="FFFFFE">
              <a:alpha val="100000"/>
            </a:srgb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</p:spTree>
    <p:extLst>
      <p:ext uri="{BB962C8B-B14F-4D97-AF65-F5344CB8AC3E}">
        <p14:creationId xmlns:p14="http://schemas.microsoft.com/office/powerpoint/2010/main" val="2731659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35218" y="3630246"/>
            <a:ext cx="4943475" cy="4953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solidFill>
                  <a:srgbClr val="23232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感谢观看</a:t>
            </a:r>
            <a:endParaRPr lang="en-US" sz="2000" b="1" dirty="0">
              <a:solidFill>
                <a:srgbClr val="232323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eyJfdGVtcGxhdGVEYXRhIjp7ImNvbnRlbnRUeXBlIjoiJGVuZGluZ18yIiwibGluZUNvdW50IjoiMSIsIndvcmRDb3VudCI6IjE3In0sInRhZyI6Im5vRWRpdCJ9</bd:templateData>
          </p:ext>
        </p:extLst>
      </p:sp>
      <p:sp>
        <p:nvSpPr>
          <p:cNvPr id="4" name="TextBox 2"/>
          <p:cNvSpPr txBox="1"/>
          <p:nvPr/>
        </p:nvSpPr>
        <p:spPr>
          <a:xfrm>
            <a:off x="2764018" y="1676156"/>
            <a:ext cx="8705850" cy="18764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225" b="1">
                <a:solidFill>
                  <a:srgbClr val="9865D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THANKS</a:t>
            </a: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eyJfdGVtcGxhdGVEYXRhIjp7ImNvbnRlbnRUeXBlIjoiJGVuZGluZ18xIiwibGluZUNvdW50IjoiMSIsIndvcmRDb3VudCI6IjYifSwidGFnIjoibm9FZGl0In0=</bd:templateData>
          </p:ext>
        </p:extLst>
      </p:sp>
    </p:spTree>
    <p:extLst>
      <p:ext uri="{BB962C8B-B14F-4D97-AF65-F5344CB8AC3E}">
        <p14:creationId xmlns:p14="http://schemas.microsoft.com/office/powerpoint/2010/main" val="77765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2"/>
          <p:cNvSpPr/>
          <p:nvPr/>
        </p:nvSpPr>
        <p:spPr>
          <a:xfrm>
            <a:off x="608830" y="2849807"/>
            <a:ext cx="2567128" cy="2938172"/>
          </a:xfrm>
          <a:prstGeom prst="rect">
            <a:avLst/>
          </a:prstGeom>
          <a:noFill/>
          <a:ln w="19050">
            <a:solidFill>
              <a:schemeClr val="accent5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4" name="TextBox 4"/>
          <p:cNvSpPr txBox="1"/>
          <p:nvPr/>
        </p:nvSpPr>
        <p:spPr>
          <a:xfrm>
            <a:off x="680377" y="3437026"/>
            <a:ext cx="2424033" cy="162464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2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系统通过自动化流程优化了旅行社的日常管理，包括客户信息的快速处理、旅游产品的轻松管理以及导游与团队的高效匹配，从而显著降低了人工成本。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eyJfdGVtcGxhdGVEYXRhIjp7ImNvbnRlbnRUeXBlIjoiJGl0ZW0xX2MiLCJsaW5lQ291bnQiOiI2Iiwid29yZENvdW50IjoiMTMifSwidGFnIjoiJGl0ZW0xX2MifQ==</bd:templateData>
          </p:ext>
        </p:extLst>
      </p:sp>
      <p:sp>
        <p:nvSpPr>
          <p:cNvPr id="5" name="TextBox 5"/>
          <p:cNvSpPr txBox="1"/>
          <p:nvPr/>
        </p:nvSpPr>
        <p:spPr>
          <a:xfrm>
            <a:off x="608830" y="3018209"/>
            <a:ext cx="2567128" cy="39088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700" b="1">
                <a:solidFill>
                  <a:schemeClr val="accent5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提升管理效率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eyJfdGVtcGxhdGVEYXRhIjp7ImNvbnRlbnRUeXBlIjoiJGl0ZW0xX3RpdGxlIiwibGluZUNvdW50IjoiMSIsIndvcmRDb3VudCI6IjEwIn0sInRhZyI6IiRpdGVtMV90aXRsZSJ9</bd:templateData>
          </p:ext>
        </p:extLst>
      </p:sp>
      <p:sp>
        <p:nvSpPr>
          <p:cNvPr id="6" name="AutoShape 6"/>
          <p:cNvSpPr/>
          <p:nvPr/>
        </p:nvSpPr>
        <p:spPr>
          <a:xfrm>
            <a:off x="3449091" y="2503526"/>
            <a:ext cx="2567128" cy="2938172"/>
          </a:xfrm>
          <a:prstGeom prst="rect">
            <a:avLst/>
          </a:prstGeom>
          <a:noFill/>
          <a:ln w="19050">
            <a:solidFill>
              <a:schemeClr val="accent4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7" name="TextBox 7"/>
          <p:cNvSpPr txBox="1"/>
          <p:nvPr/>
        </p:nvSpPr>
        <p:spPr>
          <a:xfrm>
            <a:off x="3520638" y="3090745"/>
            <a:ext cx="2424033" cy="162464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2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严格实施的数据安全策略，配合细粒度的用户权限管理，确保旅行社的核心数据——无论是客户资料、交易记录还是导游信息——都能得到最高级别的保护。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eyJfdGVtcGxhdGVEYXRhIjp7ImNvbnRlbnRUeXBlIjoiJGl0ZW0yX2MiLCJsaW5lQ291bnQiOiI2Iiwid29yZENvdW50IjoiMTMifSwidGFnIjoiJGl0ZW0yX2MifQ==</bd:templateData>
          </p:ext>
        </p:extLst>
      </p:sp>
      <p:sp>
        <p:nvSpPr>
          <p:cNvPr id="8" name="TextBox 8"/>
          <p:cNvSpPr txBox="1"/>
          <p:nvPr/>
        </p:nvSpPr>
        <p:spPr>
          <a:xfrm>
            <a:off x="3449091" y="2654367"/>
            <a:ext cx="2566988" cy="39088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700" b="1">
                <a:solidFill>
                  <a:schemeClr val="accent4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保障数据安全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eyJfdGVtcGxhdGVEYXRhIjp7ImNvbnRlbnRUeXBlIjoiJGl0ZW0yX3RpdGxlIiwibGluZUNvdW50IjoiMSIsIndvcmRDb3VudCI6IjEwIn0sInRhZyI6IiRpdGVtMl90aXRsZSJ9</bd:templateData>
          </p:ext>
        </p:extLst>
      </p:sp>
      <p:sp>
        <p:nvSpPr>
          <p:cNvPr id="9" name="AutoShape 9"/>
          <p:cNvSpPr/>
          <p:nvPr/>
        </p:nvSpPr>
        <p:spPr>
          <a:xfrm>
            <a:off x="6278374" y="2203899"/>
            <a:ext cx="2567128" cy="2938172"/>
          </a:xfrm>
          <a:prstGeom prst="rect">
            <a:avLst/>
          </a:prstGeom>
          <a:noFill/>
          <a:ln w="19050">
            <a:solidFill>
              <a:schemeClr val="accent5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0" name="TextBox 10"/>
          <p:cNvSpPr txBox="1"/>
          <p:nvPr/>
        </p:nvSpPr>
        <p:spPr>
          <a:xfrm>
            <a:off x="6356570" y="2791118"/>
            <a:ext cx="2424033" cy="162464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2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丰富的数据分析功能，精准呈现旅行社的运营状况、客户行为模式以及市场趋势，为管理层制定下一步战略提供了坚实的数据支撑和明智的决策依据。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eyJfdGVtcGxhdGVEYXRhIjp7ImNvbnRlbnRUeXBlIjoiJGl0ZW0zX2MiLCJsaW5lQ291bnQiOiI2Iiwid29yZENvdW50IjoiMTMifSwidGFnIjoiJGl0ZW0zX2MifQ==</bd:templateData>
          </p:ext>
        </p:extLst>
      </p:sp>
      <p:sp>
        <p:nvSpPr>
          <p:cNvPr id="11" name="TextBox 11"/>
          <p:cNvSpPr txBox="1"/>
          <p:nvPr/>
        </p:nvSpPr>
        <p:spPr>
          <a:xfrm>
            <a:off x="6278445" y="2372302"/>
            <a:ext cx="2566988" cy="39088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700" b="1">
                <a:solidFill>
                  <a:schemeClr val="accent5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支持决策分析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eyJfdGVtcGxhdGVEYXRhIjp7ImNvbnRlbnRUeXBlIjoiJGl0ZW0zX3RpdGxlIiwibGluZUNvdW50IjoiMSIsIndvcmRDb3VudCI6IjEwIn0sInRhZyI6IiRpdGVtM190aXRsZSJ9</bd:templateData>
          </p:ext>
        </p:extLst>
      </p:sp>
      <p:sp>
        <p:nvSpPr>
          <p:cNvPr id="12" name="AutoShape 12"/>
          <p:cNvSpPr/>
          <p:nvPr/>
        </p:nvSpPr>
        <p:spPr>
          <a:xfrm>
            <a:off x="9110239" y="1900642"/>
            <a:ext cx="2567128" cy="2938172"/>
          </a:xfrm>
          <a:prstGeom prst="rect">
            <a:avLst/>
          </a:prstGeom>
          <a:noFill/>
          <a:ln w="19050">
            <a:solidFill>
              <a:schemeClr val="accent4">
                <a:alpha val="100000"/>
              </a:schemeClr>
            </a:soli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3" name="TextBox 13"/>
          <p:cNvSpPr txBox="1"/>
          <p:nvPr/>
        </p:nvSpPr>
        <p:spPr>
          <a:xfrm>
            <a:off x="9186983" y="2487861"/>
            <a:ext cx="2424033" cy="162464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2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个性化服务与互动体验的显著提升，源于系统对客户需求的深度洞察和快速响应能力。同时，透明化的沟通机制增强了客户的信任感，从而维护了良好的客户关系。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eyJfdGVtcGxhdGVEYXRhIjp7ImNvbnRlbnRUeXBlIjoiJGl0ZW00X2MiLCJsaW5lQ291bnQiOiI2Iiwid29yZENvdW50IjoiMTMifSwidGFnIjoiJGl0ZW00X2MifQ==</bd:templateData>
          </p:ext>
        </p:extLst>
      </p:sp>
      <p:sp>
        <p:nvSpPr>
          <p:cNvPr id="14" name="TextBox 14"/>
          <p:cNvSpPr txBox="1"/>
          <p:nvPr/>
        </p:nvSpPr>
        <p:spPr>
          <a:xfrm>
            <a:off x="9116859" y="2069044"/>
            <a:ext cx="2566988" cy="39088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700" b="1">
                <a:solidFill>
                  <a:schemeClr val="accent4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增强客户体验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eyJfdGVtcGxhdGVEYXRhIjp7ImNvbnRlbnRUeXBlIjoiJGl0ZW00X3RpdGxlIiwibGluZUNvdW50IjoiMSIsIndvcmRDb3VudCI6IjEwIn0sInRhZyI6IiRpdGVtNF90aXRsZSJ9</bd:templateData>
          </p:ext>
        </p:extLst>
      </p:sp>
      <p:sp>
        <p:nvSpPr>
          <p:cNvPr id="15" name="Freeform 15"/>
          <p:cNvSpPr/>
          <p:nvPr/>
        </p:nvSpPr>
        <p:spPr>
          <a:xfrm>
            <a:off x="1595751" y="2143516"/>
            <a:ext cx="593285" cy="59328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  <a:moveTo>
                  <a:pt x="169135" y="214655"/>
                </a:moveTo>
                <a:lnTo>
                  <a:pt x="145618" y="214655"/>
                </a:lnTo>
                <a:lnTo>
                  <a:pt x="145618" y="126025"/>
                </a:lnTo>
                <a:cubicBezTo>
                  <a:pt x="137036" y="134036"/>
                  <a:pt x="126911" y="139960"/>
                  <a:pt x="115253" y="143808"/>
                </a:cubicBezTo>
                <a:lnTo>
                  <a:pt x="115253" y="122530"/>
                </a:lnTo>
                <a:cubicBezTo>
                  <a:pt x="121387" y="120520"/>
                  <a:pt x="128054" y="116700"/>
                  <a:pt x="135245" y="111081"/>
                </a:cubicBezTo>
                <a:cubicBezTo>
                  <a:pt x="142437" y="105461"/>
                  <a:pt x="147371" y="98908"/>
                  <a:pt x="150057" y="91421"/>
                </a:cubicBezTo>
                <a:lnTo>
                  <a:pt x="169135" y="91421"/>
                </a:lnTo>
                <a:lnTo>
                  <a:pt x="169135" y="214655"/>
                </a:lnTo>
                <a:close/>
              </a:path>
            </a:pathLst>
          </a:custGeom>
          <a:solidFill>
            <a:schemeClr val="accent5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6" name="Freeform 16"/>
          <p:cNvSpPr/>
          <p:nvPr/>
        </p:nvSpPr>
        <p:spPr>
          <a:xfrm>
            <a:off x="4436947" y="1799104"/>
            <a:ext cx="591415" cy="59141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  <a:moveTo>
                  <a:pt x="193758" y="194558"/>
                </a:moveTo>
                <a:lnTo>
                  <a:pt x="193758" y="216437"/>
                </a:lnTo>
                <a:lnTo>
                  <a:pt x="111309" y="216437"/>
                </a:lnTo>
                <a:cubicBezTo>
                  <a:pt x="112195" y="208178"/>
                  <a:pt x="114871" y="200358"/>
                  <a:pt x="119339" y="192957"/>
                </a:cubicBezTo>
                <a:cubicBezTo>
                  <a:pt x="123796" y="185566"/>
                  <a:pt x="132607" y="175746"/>
                  <a:pt x="145761" y="163525"/>
                </a:cubicBezTo>
                <a:cubicBezTo>
                  <a:pt x="156343" y="153648"/>
                  <a:pt x="162839" y="146952"/>
                  <a:pt x="165240" y="143437"/>
                </a:cubicBezTo>
                <a:cubicBezTo>
                  <a:pt x="168478" y="138579"/>
                  <a:pt x="170097" y="133779"/>
                  <a:pt x="170097" y="129035"/>
                </a:cubicBezTo>
                <a:cubicBezTo>
                  <a:pt x="170097" y="123787"/>
                  <a:pt x="168697" y="119748"/>
                  <a:pt x="165897" y="116929"/>
                </a:cubicBezTo>
                <a:cubicBezTo>
                  <a:pt x="163097" y="114110"/>
                  <a:pt x="159229" y="112700"/>
                  <a:pt x="154286" y="112700"/>
                </a:cubicBezTo>
                <a:cubicBezTo>
                  <a:pt x="149409" y="112700"/>
                  <a:pt x="145523" y="114186"/>
                  <a:pt x="142637" y="117148"/>
                </a:cubicBezTo>
                <a:cubicBezTo>
                  <a:pt x="139751" y="120110"/>
                  <a:pt x="138084" y="125025"/>
                  <a:pt x="137655" y="131902"/>
                </a:cubicBezTo>
                <a:lnTo>
                  <a:pt x="114138" y="129550"/>
                </a:lnTo>
                <a:cubicBezTo>
                  <a:pt x="115529" y="116605"/>
                  <a:pt x="119901" y="107309"/>
                  <a:pt x="127264" y="101660"/>
                </a:cubicBezTo>
                <a:cubicBezTo>
                  <a:pt x="134626" y="96012"/>
                  <a:pt x="143828" y="93202"/>
                  <a:pt x="154867" y="93202"/>
                </a:cubicBezTo>
                <a:cubicBezTo>
                  <a:pt x="166964" y="93202"/>
                  <a:pt x="176470" y="96469"/>
                  <a:pt x="183385" y="102994"/>
                </a:cubicBezTo>
                <a:cubicBezTo>
                  <a:pt x="190300" y="109518"/>
                  <a:pt x="193758" y="117643"/>
                  <a:pt x="193758" y="127349"/>
                </a:cubicBezTo>
                <a:cubicBezTo>
                  <a:pt x="193758" y="132874"/>
                  <a:pt x="192767" y="138132"/>
                  <a:pt x="190786" y="143123"/>
                </a:cubicBezTo>
                <a:cubicBezTo>
                  <a:pt x="188805" y="148114"/>
                  <a:pt x="185671" y="153353"/>
                  <a:pt x="181375" y="158810"/>
                </a:cubicBezTo>
                <a:cubicBezTo>
                  <a:pt x="178527" y="162430"/>
                  <a:pt x="173384" y="167659"/>
                  <a:pt x="165935" y="174469"/>
                </a:cubicBezTo>
                <a:cubicBezTo>
                  <a:pt x="158496" y="181270"/>
                  <a:pt x="153781" y="185785"/>
                  <a:pt x="151800" y="188014"/>
                </a:cubicBezTo>
                <a:cubicBezTo>
                  <a:pt x="149819" y="190243"/>
                  <a:pt x="148219" y="192424"/>
                  <a:pt x="146990" y="194548"/>
                </a:cubicBezTo>
                <a:lnTo>
                  <a:pt x="193758" y="194548"/>
                </a:lnTo>
                <a:close/>
              </a:path>
            </a:pathLst>
          </a:custGeom>
          <a:solidFill>
            <a:schemeClr val="accent4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7" name="Freeform 17"/>
          <p:cNvSpPr/>
          <p:nvPr/>
        </p:nvSpPr>
        <p:spPr>
          <a:xfrm>
            <a:off x="7190494" y="1511734"/>
            <a:ext cx="579159" cy="579159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  <a:moveTo>
                  <a:pt x="180927" y="203425"/>
                </a:moveTo>
                <a:cubicBezTo>
                  <a:pt x="173060" y="211017"/>
                  <a:pt x="163268" y="214798"/>
                  <a:pt x="151533" y="214798"/>
                </a:cubicBezTo>
                <a:cubicBezTo>
                  <a:pt x="140427" y="214798"/>
                  <a:pt x="131216" y="211607"/>
                  <a:pt x="123911" y="205226"/>
                </a:cubicBezTo>
                <a:cubicBezTo>
                  <a:pt x="116586" y="198844"/>
                  <a:pt x="112347" y="190510"/>
                  <a:pt x="111176" y="180203"/>
                </a:cubicBezTo>
                <a:lnTo>
                  <a:pt x="133950" y="177451"/>
                </a:lnTo>
                <a:cubicBezTo>
                  <a:pt x="134674" y="183232"/>
                  <a:pt x="136627" y="187652"/>
                  <a:pt x="139817" y="190719"/>
                </a:cubicBezTo>
                <a:cubicBezTo>
                  <a:pt x="142989" y="193777"/>
                  <a:pt x="146847" y="195310"/>
                  <a:pt x="151371" y="195310"/>
                </a:cubicBezTo>
                <a:cubicBezTo>
                  <a:pt x="156229" y="195310"/>
                  <a:pt x="160315" y="193462"/>
                  <a:pt x="163649" y="189767"/>
                </a:cubicBezTo>
                <a:cubicBezTo>
                  <a:pt x="166964" y="186080"/>
                  <a:pt x="168621" y="181108"/>
                  <a:pt x="168621" y="174850"/>
                </a:cubicBezTo>
                <a:cubicBezTo>
                  <a:pt x="168621" y="168935"/>
                  <a:pt x="167030" y="164230"/>
                  <a:pt x="163849" y="160763"/>
                </a:cubicBezTo>
                <a:cubicBezTo>
                  <a:pt x="160658" y="157296"/>
                  <a:pt x="156782" y="155572"/>
                  <a:pt x="152200" y="155572"/>
                </a:cubicBezTo>
                <a:cubicBezTo>
                  <a:pt x="149181" y="155572"/>
                  <a:pt x="145580" y="156162"/>
                  <a:pt x="141380" y="157324"/>
                </a:cubicBezTo>
                <a:lnTo>
                  <a:pt x="143970" y="138303"/>
                </a:lnTo>
                <a:cubicBezTo>
                  <a:pt x="150333" y="138474"/>
                  <a:pt x="155191" y="137093"/>
                  <a:pt x="158534" y="134169"/>
                </a:cubicBezTo>
                <a:cubicBezTo>
                  <a:pt x="161877" y="131245"/>
                  <a:pt x="163544" y="127359"/>
                  <a:pt x="163544" y="122511"/>
                </a:cubicBezTo>
                <a:cubicBezTo>
                  <a:pt x="163544" y="118386"/>
                  <a:pt x="162325" y="115110"/>
                  <a:pt x="159877" y="112652"/>
                </a:cubicBezTo>
                <a:cubicBezTo>
                  <a:pt x="157420" y="110204"/>
                  <a:pt x="154172" y="108976"/>
                  <a:pt x="150114" y="108976"/>
                </a:cubicBezTo>
                <a:cubicBezTo>
                  <a:pt x="146104" y="108976"/>
                  <a:pt x="142694" y="110366"/>
                  <a:pt x="139856" y="113147"/>
                </a:cubicBezTo>
                <a:cubicBezTo>
                  <a:pt x="137017" y="115929"/>
                  <a:pt x="135293" y="120005"/>
                  <a:pt x="134674" y="125349"/>
                </a:cubicBezTo>
                <a:lnTo>
                  <a:pt x="112947" y="121672"/>
                </a:lnTo>
                <a:cubicBezTo>
                  <a:pt x="114452" y="114224"/>
                  <a:pt x="116729" y="108271"/>
                  <a:pt x="119777" y="103813"/>
                </a:cubicBezTo>
                <a:cubicBezTo>
                  <a:pt x="122825" y="99355"/>
                  <a:pt x="127063" y="95860"/>
                  <a:pt x="132502" y="93307"/>
                </a:cubicBezTo>
                <a:cubicBezTo>
                  <a:pt x="137941" y="90754"/>
                  <a:pt x="144047" y="89487"/>
                  <a:pt x="150800" y="89487"/>
                </a:cubicBezTo>
                <a:cubicBezTo>
                  <a:pt x="162354" y="89487"/>
                  <a:pt x="171621" y="93174"/>
                  <a:pt x="178594" y="100546"/>
                </a:cubicBezTo>
                <a:cubicBezTo>
                  <a:pt x="184347" y="106575"/>
                  <a:pt x="187214" y="113386"/>
                  <a:pt x="187214" y="120977"/>
                </a:cubicBezTo>
                <a:cubicBezTo>
                  <a:pt x="187214" y="131750"/>
                  <a:pt x="181318" y="140351"/>
                  <a:pt x="169516" y="146771"/>
                </a:cubicBezTo>
                <a:cubicBezTo>
                  <a:pt x="176555" y="148276"/>
                  <a:pt x="182185" y="151657"/>
                  <a:pt x="186395" y="156896"/>
                </a:cubicBezTo>
                <a:cubicBezTo>
                  <a:pt x="190614" y="162144"/>
                  <a:pt x="192719" y="168469"/>
                  <a:pt x="192719" y="175889"/>
                </a:cubicBezTo>
                <a:cubicBezTo>
                  <a:pt x="192729" y="186671"/>
                  <a:pt x="188795" y="195844"/>
                  <a:pt x="180927" y="203425"/>
                </a:cubicBezTo>
                <a:close/>
              </a:path>
            </a:pathLst>
          </a:custGeom>
          <a:solidFill>
            <a:schemeClr val="accent5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8" name="Freeform 18"/>
          <p:cNvSpPr/>
          <p:nvPr/>
        </p:nvSpPr>
        <p:spPr>
          <a:xfrm>
            <a:off x="10110317" y="1252224"/>
            <a:ext cx="566973" cy="56697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5819" y="167478"/>
                </a:moveTo>
                <a:lnTo>
                  <a:pt x="155819" y="125520"/>
                </a:lnTo>
                <a:lnTo>
                  <a:pt x="127521" y="167478"/>
                </a:lnTo>
                <a:lnTo>
                  <a:pt x="155819" y="167478"/>
                </a:lnTo>
                <a:close/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  <a:moveTo>
                  <a:pt x="193777" y="188014"/>
                </a:moveTo>
                <a:lnTo>
                  <a:pt x="178594" y="188014"/>
                </a:lnTo>
                <a:lnTo>
                  <a:pt x="178594" y="212731"/>
                </a:lnTo>
                <a:lnTo>
                  <a:pt x="155819" y="212731"/>
                </a:lnTo>
                <a:lnTo>
                  <a:pt x="155819" y="188014"/>
                </a:lnTo>
                <a:lnTo>
                  <a:pt x="105518" y="188014"/>
                </a:lnTo>
                <a:lnTo>
                  <a:pt x="105518" y="167564"/>
                </a:lnTo>
                <a:lnTo>
                  <a:pt x="158839" y="89497"/>
                </a:lnTo>
                <a:lnTo>
                  <a:pt x="178594" y="89497"/>
                </a:lnTo>
                <a:lnTo>
                  <a:pt x="178594" y="167478"/>
                </a:lnTo>
                <a:lnTo>
                  <a:pt x="193777" y="167478"/>
                </a:lnTo>
                <a:lnTo>
                  <a:pt x="193777" y="188014"/>
                </a:lnTo>
                <a:close/>
              </a:path>
            </a:pathLst>
          </a:custGeom>
          <a:solidFill>
            <a:schemeClr val="accent4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</p:spTree>
    <p:extLst>
      <p:ext uri="{BB962C8B-B14F-4D97-AF65-F5344CB8AC3E}">
        <p14:creationId xmlns:p14="http://schemas.microsoft.com/office/powerpoint/2010/main" val="97743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客户管理功能需求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sp>
        <p:nvSpPr>
          <p:cNvPr id="9" name="AutoShape 6"/>
          <p:cNvSpPr/>
          <p:nvPr/>
        </p:nvSpPr>
        <p:spPr>
          <a:xfrm>
            <a:off x="1105253" y="2072318"/>
            <a:ext cx="4410330" cy="492557"/>
          </a:xfrm>
          <a:prstGeom prst="rect">
            <a:avLst/>
          </a:prstGeom>
          <a:noFill/>
          <a:ln/>
        </p:spPr>
        <p:txBody>
          <a:bodyPr vert="horz" wrap="square" lIns="7620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400" b="1" dirty="0" err="1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信息全生命周期</a:t>
            </a:r>
            <a:endParaRPr lang="en-US" sz="11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eyJfdGVtcGxhdGVEYXRhIjp7ImNvbnRlbnRUeXBlIjoiJGl0ZW0xX3RpdGxlIiwibGluZUNvdW50IjoiMSIsIndvcmRDb3VudCI6IjEyIn0sInRhZyI6IiRpdGVtMV90aXRsZSJ9</bd:templateData>
          </p:ext>
        </p:extLst>
      </p:sp>
      <p:sp>
        <p:nvSpPr>
          <p:cNvPr id="10" name="TextBox 7"/>
          <p:cNvSpPr txBox="1"/>
          <p:nvPr/>
        </p:nvSpPr>
        <p:spPr>
          <a:xfrm>
            <a:off x="1030278" y="3344260"/>
            <a:ext cx="4314344" cy="1960925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实现客户信息的全生命周期管理，支持客户信息手动录入或批量导入，包含姓名、联系方式、身份证号（加密存储</a:t>
            </a:r>
            <a:r>
              <a:rPr lang="en-US" sz="135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）、</a:t>
            </a:r>
            <a:r>
              <a:rPr lang="en-US" sz="1350" dirty="0" err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出行偏好等信息</a:t>
            </a:r>
            <a:r>
              <a:rPr lang="en-US" sz="135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。</a:t>
            </a: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eyJfdGVtcGxhdGVEYXRhIjp7ImNvbnRlbnRUeXBlIjoiJGl0ZW0xX2MiLCJsaW5lQ291bnQiOiI2Iiwid29yZENvdW50IjoiMjMifSwidGFnIjoiJGl0ZW0xX2MifQ==</bd:templateData>
          </p:ext>
        </p:extLst>
      </p:sp>
      <p:sp>
        <p:nvSpPr>
          <p:cNvPr id="12" name="AutoShape 10"/>
          <p:cNvSpPr/>
          <p:nvPr/>
        </p:nvSpPr>
        <p:spPr>
          <a:xfrm>
            <a:off x="6677808" y="2072318"/>
            <a:ext cx="4410330" cy="492557"/>
          </a:xfrm>
          <a:prstGeom prst="rect">
            <a:avLst/>
          </a:prstGeom>
          <a:noFill/>
          <a:ln/>
        </p:spPr>
        <p:txBody>
          <a:bodyPr vert="horz" wrap="square" lIns="7620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400" b="1" dirty="0" err="1">
                <a:latin typeface="华文宋体" panose="02010600040101010101" pitchFamily="2" charset="-122"/>
                <a:ea typeface="华文宋体" panose="02010600040101010101" pitchFamily="2" charset="-122"/>
                <a:cs typeface="Noto Sans SC"/>
              </a:rPr>
              <a:t>客户分类与跟进</a:t>
            </a:r>
            <a:endParaRPr lang="en-US" sz="11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eyJfdGVtcGxhdGVEYXRhIjp7ImNvbnRlbnRUeXBlIjoiJGl0ZW0yX3RpdGxlIiwibGluZUNvdW50IjoiMSIsIndvcmRDb3VudCI6IjEyIn0sInRhZyI6IiRpdGVtMl90aXRsZSJ9</bd:templateData>
          </p:ext>
        </p:extLst>
      </p:sp>
      <p:sp>
        <p:nvSpPr>
          <p:cNvPr id="13" name="TextBox 11"/>
          <p:cNvSpPr txBox="1"/>
          <p:nvPr/>
        </p:nvSpPr>
        <p:spPr>
          <a:xfrm>
            <a:off x="6611139" y="3344260"/>
            <a:ext cx="4314344" cy="1960925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 dirty="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支持按消费金额、出行频率等维度对客户分类；记录客户跟进情况并设置提醒，提供多条件查询与数据导出功能，助力旅行社精准营销与高效管理。</a:t>
            </a: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eyJfdGVtcGxhdGVEYXRhIjp7ImNvbnRlbnRUeXBlIjoiJGl0ZW0yX2MiLCJsaW5lQ291bnQiOiI2Iiwid29yZENvdW50IjoiMjMifSwidGFnIjoiJGl0ZW0yX2MifQ==</bd:templateData>
          </p:ext>
        </p:extLst>
      </p:sp>
      <p:sp>
        <p:nvSpPr>
          <p:cNvPr id="15" name="AutoShape 8"/>
          <p:cNvSpPr/>
          <p:nvPr/>
        </p:nvSpPr>
        <p:spPr>
          <a:xfrm>
            <a:off x="6677808" y="3016121"/>
            <a:ext cx="4239369" cy="1905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 mod="1"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6" name="AutoShape 8"/>
          <p:cNvSpPr/>
          <p:nvPr/>
        </p:nvSpPr>
        <p:spPr>
          <a:xfrm>
            <a:off x="1105253" y="3035171"/>
            <a:ext cx="4239369" cy="19050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 mod="1"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</p:spTree>
    <p:extLst>
      <p:ext uri="{BB962C8B-B14F-4D97-AF65-F5344CB8AC3E}">
        <p14:creationId xmlns:p14="http://schemas.microsoft.com/office/powerpoint/2010/main" val="181798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4"/>
          <p:cNvSpPr/>
          <p:nvPr/>
        </p:nvSpPr>
        <p:spPr>
          <a:xfrm>
            <a:off x="1145518" y="1368625"/>
            <a:ext cx="9900511" cy="4391356"/>
          </a:xfrm>
          <a:prstGeom prst="roundRect">
            <a:avLst>
              <a:gd name="adj" fmla="val 6363"/>
            </a:avLst>
          </a:prstGeom>
          <a:gradFill>
            <a:gsLst>
              <a:gs pos="0">
                <a:schemeClr val="lt2">
                  <a:alpha val="0"/>
                </a:schemeClr>
              </a:gs>
              <a:gs pos="96000">
                <a:schemeClr val="lt2">
                  <a:alpha val="100000"/>
                </a:schemeClr>
              </a:gs>
            </a:gsLst>
            <a:lin ang="16200000"/>
          </a:gradFill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/>
            </a:gradFill>
            <a:prstDash val="solid"/>
          </a:ln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5" name="AutoShape 6"/>
          <p:cNvSpPr/>
          <p:nvPr/>
        </p:nvSpPr>
        <p:spPr>
          <a:xfrm>
            <a:off x="7861021" y="1599594"/>
            <a:ext cx="2967836" cy="492557"/>
          </a:xfrm>
          <a:prstGeom prst="rect">
            <a:avLst/>
          </a:prstGeom>
          <a:noFill/>
          <a:ln/>
        </p:spPr>
        <p:txBody>
          <a:bodyPr vert="horz" wrap="square" lIns="7620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库存管理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eyJfdGVtcGxhdGVEYXRhIjp7ImNvbnRlbnRUeXBlIjoiJGl0ZW0zX3RpdGxlIiwibGluZUNvdW50IjoiMSIsIndvcmRDb3VudCI6IjgifSwidGFnIjoiJGl0ZW0zX3RpdGxlIn0=</bd:templateData>
          </p:ext>
        </p:extLst>
      </p:sp>
      <p:sp>
        <p:nvSpPr>
          <p:cNvPr id="6" name="TextBox 7"/>
          <p:cNvSpPr txBox="1"/>
          <p:nvPr/>
        </p:nvSpPr>
        <p:spPr>
          <a:xfrm>
            <a:off x="7861021" y="2092152"/>
            <a:ext cx="2967836" cy="1556388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实现产品库存管理，下单时自动扣减库存，确保库存的准确性和实时性，为旅行社的运营管理提供有力支持，提升客户满意度和运营效率。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eyJfdGVtcGxhdGVEYXRhIjp7ImNvbnRlbnRUeXBlIjoiJGl0ZW0zX2MiLCJsaW5lQ291bnQiOiI1Iiwid29yZENvdW50IjoiMTUifSwidGFnIjoiJGl0ZW0zX2MifQ==</bd:templateData>
          </p:ext>
        </p:extLst>
      </p:sp>
      <p:sp>
        <p:nvSpPr>
          <p:cNvPr id="7" name="AutoShape 8"/>
          <p:cNvSpPr/>
          <p:nvPr/>
        </p:nvSpPr>
        <p:spPr>
          <a:xfrm>
            <a:off x="8150097" y="3815610"/>
            <a:ext cx="2523033" cy="125128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1">
                  <a:alpha val="58000"/>
                </a:schemeClr>
              </a:gs>
            </a:gsLst>
            <a:lin ang="16200000"/>
          </a:gra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pic>
        <p:nvPicPr>
          <p:cNvPr id="8" name="Picture 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89903" y="3872142"/>
            <a:ext cx="2510071" cy="1267871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eyJfdGVtcGxhdGVEYXRhIjp7ImNvbnRlbnRUeXBlIjoiJGltZzIifSwidGFnIjoiJGltZzIifQ==</bd:templateData>
          </p:ext>
        </p:extLst>
      </p:pic>
      <p:sp>
        <p:nvSpPr>
          <p:cNvPr id="9" name="AutoShape 10"/>
          <p:cNvSpPr/>
          <p:nvPr/>
        </p:nvSpPr>
        <p:spPr>
          <a:xfrm>
            <a:off x="8868689" y="4807480"/>
            <a:ext cx="952500" cy="9525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  <a:lumMod val="20000"/>
                  <a:lumOff val="8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0" name="AutoShape 11"/>
          <p:cNvSpPr/>
          <p:nvPr/>
        </p:nvSpPr>
        <p:spPr>
          <a:xfrm>
            <a:off x="4619178" y="1616124"/>
            <a:ext cx="2913571" cy="492557"/>
          </a:xfrm>
          <a:prstGeom prst="rect">
            <a:avLst/>
          </a:prstGeom>
          <a:noFill/>
          <a:ln/>
        </p:spPr>
        <p:txBody>
          <a:bodyPr vert="horz" wrap="square" lIns="7620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景点及行程管理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eyJfdGVtcGxhdGVEYXRhIjp7ImNvbnRlbnRUeXBlIjoiJGl0ZW0yX3RpdGxlIiwibGluZUNvdW50IjoiMSIsIndvcmRDb3VudCI6IjgifSwidGFnIjoiJGl0ZW0yX3RpdGxlIn0=</bd:templateData>
          </p:ext>
        </p:extLst>
      </p:sp>
      <p:sp>
        <p:nvSpPr>
          <p:cNvPr id="11" name="TextBox 12"/>
          <p:cNvSpPr txBox="1"/>
          <p:nvPr/>
        </p:nvSpPr>
        <p:spPr>
          <a:xfrm>
            <a:off x="4619178" y="2108682"/>
            <a:ext cx="2913571" cy="1556388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对景点及所属城市进行统一编号，录入景点乘车路线、费用、天气、开放时间等详细信息；关联行程安排与旅游产品，支持行程的可视化展示。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eyJfdGVtcGxhdGVEYXRhIjp7ImNvbnRlbnRUeXBlIjoiJGl0ZW0yX2MiLCJsaW5lQ291bnQiOiI1Iiwid29yZENvdW50IjoiMTUifSwidGFnIjoiJGl0ZW0yX2MifQ==</bd:templateData>
          </p:ext>
        </p:extLst>
      </p:sp>
      <p:sp>
        <p:nvSpPr>
          <p:cNvPr id="12" name="AutoShape 13"/>
          <p:cNvSpPr/>
          <p:nvPr/>
        </p:nvSpPr>
        <p:spPr>
          <a:xfrm>
            <a:off x="4908116" y="3803564"/>
            <a:ext cx="2523033" cy="125128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1">
                  <a:alpha val="58000"/>
                </a:schemeClr>
              </a:gs>
            </a:gsLst>
            <a:lin ang="16200000"/>
          </a:gra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pic>
        <p:nvPicPr>
          <p:cNvPr id="13" name="Picture 1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806514" y="3896014"/>
            <a:ext cx="2726235" cy="1484651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eyJfdGVtcGxhdGVEYXRhIjp7ImNvbnRlbnRUeXBlIjoiJGltZzEifSwidGFnIjoiJGltZzEifQ==</bd:templateData>
          </p:ext>
        </p:extLst>
      </p:pic>
      <p:sp>
        <p:nvSpPr>
          <p:cNvPr id="14" name="AutoShape 15"/>
          <p:cNvSpPr/>
          <p:nvPr/>
        </p:nvSpPr>
        <p:spPr>
          <a:xfrm>
            <a:off x="7694254" y="2320590"/>
            <a:ext cx="19050" cy="878271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5" name="AutoShape 16"/>
          <p:cNvSpPr/>
          <p:nvPr/>
        </p:nvSpPr>
        <p:spPr>
          <a:xfrm>
            <a:off x="5693382" y="5086700"/>
            <a:ext cx="952500" cy="9525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  <a:lumMod val="20000"/>
                  <a:lumOff val="8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6" name="Freeform 17"/>
          <p:cNvSpPr/>
          <p:nvPr/>
        </p:nvSpPr>
        <p:spPr>
          <a:xfrm>
            <a:off x="5972877" y="5366195"/>
            <a:ext cx="393511" cy="39351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320" y="243840"/>
                </a:moveTo>
                <a:lnTo>
                  <a:pt x="304800" y="243840"/>
                </a:lnTo>
                <a:lnTo>
                  <a:pt x="304800" y="259080"/>
                </a:lnTo>
                <a:cubicBezTo>
                  <a:pt x="304800" y="267500"/>
                  <a:pt x="297980" y="274320"/>
                  <a:pt x="289560" y="274320"/>
                </a:cubicBezTo>
                <a:lnTo>
                  <a:pt x="289560" y="274320"/>
                </a:lnTo>
                <a:lnTo>
                  <a:pt x="15240" y="274320"/>
                </a:lnTo>
                <a:cubicBezTo>
                  <a:pt x="6820" y="274320"/>
                  <a:pt x="0" y="267500"/>
                  <a:pt x="0" y="259080"/>
                </a:cubicBezTo>
                <a:lnTo>
                  <a:pt x="0" y="259080"/>
                </a:lnTo>
                <a:lnTo>
                  <a:pt x="0" y="243840"/>
                </a:lnTo>
                <a:lnTo>
                  <a:pt x="30480" y="243840"/>
                </a:lnTo>
                <a:lnTo>
                  <a:pt x="30480" y="60960"/>
                </a:lnTo>
                <a:cubicBezTo>
                  <a:pt x="30480" y="44196"/>
                  <a:pt x="44196" y="30480"/>
                  <a:pt x="60960" y="30480"/>
                </a:cubicBezTo>
                <a:lnTo>
                  <a:pt x="243840" y="30480"/>
                </a:lnTo>
                <a:cubicBezTo>
                  <a:pt x="260671" y="30480"/>
                  <a:pt x="274320" y="44129"/>
                  <a:pt x="274320" y="60960"/>
                </a:cubicBezTo>
                <a:lnTo>
                  <a:pt x="274320" y="60960"/>
                </a:lnTo>
                <a:lnTo>
                  <a:pt x="274320" y="243840"/>
                </a:lnTo>
                <a:close/>
                <a:moveTo>
                  <a:pt x="60960" y="60960"/>
                </a:moveTo>
                <a:lnTo>
                  <a:pt x="60960" y="198120"/>
                </a:lnTo>
                <a:lnTo>
                  <a:pt x="243840" y="198120"/>
                </a:lnTo>
                <a:lnTo>
                  <a:pt x="243840" y="60960"/>
                </a:lnTo>
                <a:lnTo>
                  <a:pt x="60960" y="60960"/>
                </a:lnTo>
                <a:close/>
                <a:moveTo>
                  <a:pt x="121920" y="228600"/>
                </a:moveTo>
                <a:lnTo>
                  <a:pt x="121920" y="243840"/>
                </a:lnTo>
                <a:lnTo>
                  <a:pt x="182880" y="243840"/>
                </a:lnTo>
                <a:lnTo>
                  <a:pt x="182880" y="228600"/>
                </a:lnTo>
                <a:lnTo>
                  <a:pt x="121920" y="228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7" name="Freeform 18"/>
          <p:cNvSpPr/>
          <p:nvPr/>
        </p:nvSpPr>
        <p:spPr>
          <a:xfrm>
            <a:off x="9165292" y="5094559"/>
            <a:ext cx="359293" cy="35929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0883" y="184766"/>
                </a:moveTo>
                <a:lnTo>
                  <a:pt x="35557" y="89516"/>
                </a:lnTo>
                <a:cubicBezTo>
                  <a:pt x="-11849" y="144323"/>
                  <a:pt x="-11849" y="225219"/>
                  <a:pt x="35557" y="280016"/>
                </a:cubicBezTo>
                <a:lnTo>
                  <a:pt x="130883" y="184766"/>
                </a:lnTo>
                <a:close/>
              </a:path>
              <a:path w="304800" h="304800">
                <a:moveTo>
                  <a:pt x="190510" y="39605"/>
                </a:moveTo>
                <a:lnTo>
                  <a:pt x="190510" y="179108"/>
                </a:lnTo>
                <a:lnTo>
                  <a:pt x="91907" y="277749"/>
                </a:lnTo>
                <a:cubicBezTo>
                  <a:pt x="114081" y="294303"/>
                  <a:pt x="141018" y="304800"/>
                  <a:pt x="170783" y="304800"/>
                </a:cubicBezTo>
                <a:cubicBezTo>
                  <a:pt x="244821" y="304800"/>
                  <a:pt x="304800" y="244897"/>
                  <a:pt x="304800" y="170888"/>
                </a:cubicBezTo>
                <a:cubicBezTo>
                  <a:pt x="304810" y="103661"/>
                  <a:pt x="254965" y="49187"/>
                  <a:pt x="190510" y="39605"/>
                </a:cubicBezTo>
                <a:close/>
              </a:path>
              <a:path w="304800" h="304800">
                <a:moveTo>
                  <a:pt x="152400" y="152552"/>
                </a:moveTo>
                <a:lnTo>
                  <a:pt x="152400" y="0"/>
                </a:lnTo>
                <a:cubicBezTo>
                  <a:pt x="110881" y="2572"/>
                  <a:pt x="73371" y="18459"/>
                  <a:pt x="43082" y="43215"/>
                </a:cubicBezTo>
                <a:lnTo>
                  <a:pt x="152400" y="152552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8" name="AutoShape 19"/>
          <p:cNvSpPr/>
          <p:nvPr/>
        </p:nvSpPr>
        <p:spPr>
          <a:xfrm>
            <a:off x="1378393" y="1632654"/>
            <a:ext cx="2955042" cy="492557"/>
          </a:xfrm>
          <a:prstGeom prst="rect">
            <a:avLst/>
          </a:prstGeom>
          <a:noFill/>
          <a:ln/>
        </p:spPr>
        <p:txBody>
          <a:bodyPr vert="horz" wrap="square" lIns="7620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产品生命周期管理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eyJfdGVtcGxhdGVEYXRhIjp7ImNvbnRlbnRUeXBlIjoiJGl0ZW0xX3RpdGxlIiwibGluZUNvdW50IjoiMSIsIndvcmRDb3VudCI6IjgifSwidGFnIjoiJGl0ZW0xX3RpdGxlIn0=</bd:templateData>
          </p:ext>
        </p:extLst>
      </p:sp>
      <p:sp>
        <p:nvSpPr>
          <p:cNvPr id="19" name="TextBox 20"/>
          <p:cNvSpPr txBox="1"/>
          <p:nvPr/>
        </p:nvSpPr>
        <p:spPr>
          <a:xfrm>
            <a:off x="1471799" y="2125212"/>
            <a:ext cx="2768229" cy="1556388"/>
          </a:xfrm>
          <a:prstGeom prst="rect">
            <a:avLst/>
          </a:prstGeom>
          <a:ln/>
        </p:spPr>
        <p:txBody>
          <a:bodyPr vert="horz" wrap="square" lIns="7620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管理旅行社所有旅游产品，支持产品创建、编辑、上架、下架等生命周期管理，确保产品信息的准确性和实时性，提升旅行社的服务质量。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eyJfdGVtcGxhdGVEYXRhIjp7ImNvbnRlbnRUeXBlIjoiJGl0ZW0xX2MiLCJsaW5lQ291bnQiOiI1Iiwid29yZENvdW50IjoiMTQifSwidGFnIjoiJGl0ZW0xX2MifQ==</bd:templateData>
          </p:ext>
        </p:extLst>
      </p:sp>
      <p:sp>
        <p:nvSpPr>
          <p:cNvPr id="20" name="AutoShape 21"/>
          <p:cNvSpPr/>
          <p:nvPr/>
        </p:nvSpPr>
        <p:spPr>
          <a:xfrm>
            <a:off x="1537210" y="3848669"/>
            <a:ext cx="2523033" cy="125128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1">
                  <a:alpha val="58000"/>
                </a:schemeClr>
              </a:gs>
            </a:gsLst>
            <a:lin ang="16200000"/>
          </a:gra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pic>
        <p:nvPicPr>
          <p:cNvPr id="21" name="Picture 22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1617020" y="3905202"/>
            <a:ext cx="2458663" cy="1267871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sp>
        <p:nvSpPr>
          <p:cNvPr id="22" name="AutoShape 23"/>
          <p:cNvSpPr/>
          <p:nvPr/>
        </p:nvSpPr>
        <p:spPr>
          <a:xfrm>
            <a:off x="4466364" y="2337120"/>
            <a:ext cx="19050" cy="878271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3" name="AutoShape 24"/>
          <p:cNvSpPr/>
          <p:nvPr/>
        </p:nvSpPr>
        <p:spPr>
          <a:xfrm>
            <a:off x="2370102" y="4840540"/>
            <a:ext cx="952500" cy="9525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  <a:lumMod val="20000"/>
                  <a:lumOff val="8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/>
          </a:gra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4" name="Freeform 25"/>
          <p:cNvSpPr/>
          <p:nvPr/>
        </p:nvSpPr>
        <p:spPr>
          <a:xfrm>
            <a:off x="2582871" y="5053309"/>
            <a:ext cx="526963" cy="52696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7409" y="185366"/>
                </a:moveTo>
                <a:lnTo>
                  <a:pt x="66913" y="266338"/>
                </a:lnTo>
                <a:lnTo>
                  <a:pt x="66913" y="47987"/>
                </a:lnTo>
                <a:lnTo>
                  <a:pt x="228371" y="47987"/>
                </a:lnTo>
                <a:lnTo>
                  <a:pt x="228371" y="266338"/>
                </a:lnTo>
                <a:lnTo>
                  <a:pt x="147409" y="185366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25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旅游产品管理需求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Noto Sans SC"/>
              <a:ea typeface="Noto Sans SC"/>
              <a:cs typeface="Noto Sans SC"/>
            </a:endParaRP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</p:spTree>
    <p:extLst>
      <p:ext uri="{BB962C8B-B14F-4D97-AF65-F5344CB8AC3E}">
        <p14:creationId xmlns:p14="http://schemas.microsoft.com/office/powerpoint/2010/main" val="299002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39" y="1323190"/>
            <a:ext cx="5766603" cy="45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21" y="1328737"/>
            <a:ext cx="4991885" cy="4587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785308" y="466338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该流程图为管理员账号登录的系统</a:t>
            </a:r>
          </a:p>
        </p:txBody>
      </p:sp>
      <p:sp>
        <p:nvSpPr>
          <p:cNvPr id="8" name="矩形 7"/>
          <p:cNvSpPr/>
          <p:nvPr/>
        </p:nvSpPr>
        <p:spPr>
          <a:xfrm>
            <a:off x="6525485" y="327839"/>
            <a:ext cx="37240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该流程图是游客账号登录的系统</a:t>
            </a:r>
          </a:p>
        </p:txBody>
      </p:sp>
    </p:spTree>
    <p:extLst>
      <p:ext uri="{BB962C8B-B14F-4D97-AF65-F5344CB8AC3E}">
        <p14:creationId xmlns:p14="http://schemas.microsoft.com/office/powerpoint/2010/main" val="394805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4284" y="309907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导游资源管理需求</a:t>
            </a:r>
          </a:p>
        </p:txBody>
        <p:extLst mod="1">
          <p:ext uri="http://schemas.baidu.com/office/drawing/2023/templateData">
            <bd:templateData xmlns:bd="http://schemas.baidu.com/office/drawing/2023/templateData" xmlns="">eyJfdGVtcGxhdGVEYXRhIjp7ImNvbnRlbnRUeXBlIjoiJHRpdGxlIiwibGluZUNvdW50IjoiMSIsIndvcmRDb3VudCI6IjI4In0sInRhZyI6IiR0aXRsZSJ9</bd:templateData>
          </p:ext>
        </p:extLst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52047" y="1412707"/>
            <a:ext cx="3005958" cy="4496357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eyJfdGVtcGxhdGVEYXRhIjp7ImNvbnRlbnRUeXBlIjoiJGltZzAifSwidGFnIjoiJGltZzAifQ==</bd:templateData>
          </p:ext>
        </p:extLst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</a:blip>
          <a:srcRect t="7147" b="7147"/>
          <a:stretch>
            <a:fillRect/>
          </a:stretch>
        </p:blipFill>
        <p:spPr>
          <a:xfrm>
            <a:off x="7833544" y="3730249"/>
            <a:ext cx="3737850" cy="2127687"/>
          </a:xfrm>
          <a:prstGeom prst="rect">
            <a:avLst/>
          </a:prstGeom>
        </p:spPr>
        <p:extLst>
          <p:ext uri="http://schemas.baidu.com/office/drawing/2023/templateData">
            <bd:templateData xmlns:bd="http://schemas.baidu.com/office/drawing/2023/templateData" xmlns="">eyJfdGVtcGxhdGVEYXRhIjp7ImNvbnRlbnRUeXBlIjoiJGltZzEifSwidGFnIjoiJGltZzEifQ==</bd:templateData>
          </p:ext>
        </p:extLst>
      </p:pic>
      <p:sp>
        <p:nvSpPr>
          <p:cNvPr id="6" name="AutoShape 5"/>
          <p:cNvSpPr/>
          <p:nvPr/>
        </p:nvSpPr>
        <p:spPr>
          <a:xfrm>
            <a:off x="7849473" y="1413759"/>
            <a:ext cx="3725999" cy="212914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7" name="AutoShape 6"/>
          <p:cNvSpPr/>
          <p:nvPr/>
        </p:nvSpPr>
        <p:spPr>
          <a:xfrm>
            <a:off x="3952581" y="3730249"/>
            <a:ext cx="3725999" cy="212914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8" name="AutoShape 7"/>
          <p:cNvSpPr/>
          <p:nvPr/>
        </p:nvSpPr>
        <p:spPr>
          <a:xfrm>
            <a:off x="3952581" y="1412707"/>
            <a:ext cx="3725999" cy="2129142"/>
          </a:xfrm>
          <a:prstGeom prst="rect">
            <a:avLst/>
          </a:prstGeom>
          <a:solidFill>
            <a:schemeClr val="accent1">
              <a:alpha val="1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9" name="AutoShape 8"/>
          <p:cNvSpPr/>
          <p:nvPr/>
        </p:nvSpPr>
        <p:spPr>
          <a:xfrm>
            <a:off x="3952581" y="1412707"/>
            <a:ext cx="3725999" cy="53229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  <p:extLst>
          <p:ext uri="http://schemas.baidu.com/office/drawing/2023/templateData">
            <bd:templateData xmlns:bd="http://schemas.baidu.com/office/drawing/2023/templateData" xmlns="">eyJ0YWciOiJub0VkaXQifQ==</bd:templateData>
          </p:ext>
        </p:extLst>
      </p:sp>
      <p:sp>
        <p:nvSpPr>
          <p:cNvPr id="10" name="AutoShape 9"/>
          <p:cNvSpPr/>
          <p:nvPr/>
        </p:nvSpPr>
        <p:spPr>
          <a:xfrm>
            <a:off x="4099978" y="1672358"/>
            <a:ext cx="3431205" cy="481351"/>
          </a:xfrm>
          <a:prstGeom prst="rect">
            <a:avLst/>
          </a:prstGeom>
          <a:noFill/>
          <a:ln/>
        </p:spPr>
        <p:txBody>
          <a:bodyPr vert="horz" wrap="square" lIns="9525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325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导游信息管理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eyJfdGVtcGxhdGVEYXRhIjp7ImNvbnRlbnRUeXBlIjoiJGl0ZW0xX3RpdGxlIiwibGluZUNvdW50IjoiMSIsIndvcmRDb3VudCI6IjkifSwidGFnIjoiJGl0ZW0xX3RpdGxlIn0=</bd:templateData>
          </p:ext>
        </p:extLst>
      </p:sp>
      <p:sp>
        <p:nvSpPr>
          <p:cNvPr id="11" name="TextBox 10"/>
          <p:cNvSpPr txBox="1"/>
          <p:nvPr/>
        </p:nvSpPr>
        <p:spPr>
          <a:xfrm>
            <a:off x="4099978" y="2110737"/>
            <a:ext cx="3431205" cy="1270638"/>
          </a:xfrm>
          <a:prstGeom prst="rect">
            <a:avLst/>
          </a:prstGeom>
          <a:ln/>
        </p:spPr>
        <p:txBody>
          <a:bodyPr vert="horz" wrap="square" lIns="9525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建立导游人员信息档案，包含姓名、联系方式、导游证号、从业年限、擅长线路等信息，为旅行社提供全面、专业的导游资源管理服务。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eyJfdGVtcGxhdGVEYXRhIjp7ImNvbnRlbnRUeXBlIjoiJGl0ZW0xX2MiLCJsaW5lQ291bnQiOiI0Iiwid29yZENvdW50IjoiMTgifSwidGFnIjoiJGl0ZW0xX2MifQ==</bd:templateData>
          </p:ext>
        </p:extLst>
      </p:sp>
      <p:sp>
        <p:nvSpPr>
          <p:cNvPr id="12" name="AutoShape 11"/>
          <p:cNvSpPr/>
          <p:nvPr/>
        </p:nvSpPr>
        <p:spPr>
          <a:xfrm>
            <a:off x="4099978" y="4036516"/>
            <a:ext cx="3431205" cy="481351"/>
          </a:xfrm>
          <a:prstGeom prst="rect">
            <a:avLst/>
          </a:prstGeom>
          <a:noFill/>
          <a:ln/>
        </p:spPr>
        <p:txBody>
          <a:bodyPr vert="horz" wrap="square" lIns="9525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325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导游与团关联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eyJfdGVtcGxhdGVEYXRhIjp7ImNvbnRlbnRUeXBlIjoiJGl0ZW0zX3RpdGxlIiwibGluZUNvdW50IjoiMSIsIndvcmRDb3VudCI6IjkifSwidGFnIjoiJGl0ZW0zX3RpdGxlIn0=</bd:templateData>
          </p:ext>
        </p:extLst>
      </p:sp>
      <p:sp>
        <p:nvSpPr>
          <p:cNvPr id="13" name="TextBox 12"/>
          <p:cNvSpPr txBox="1"/>
          <p:nvPr/>
        </p:nvSpPr>
        <p:spPr>
          <a:xfrm>
            <a:off x="4099978" y="4470242"/>
            <a:ext cx="3431205" cy="1276624"/>
          </a:xfrm>
          <a:prstGeom prst="rect">
            <a:avLst/>
          </a:prstGeom>
          <a:ln/>
        </p:spPr>
        <p:txBody>
          <a:bodyPr vert="horz" wrap="square" lIns="9525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实现导游与旅游团的关联分配，记录导游带团历史，为旅行社的导游调度和团队管理提供有力支持，确保旅游团的顺利运作和游客的安全舒适。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eyJfdGVtcGxhdGVEYXRhIjp7ImNvbnRlbnRUeXBlIjoiJGl0ZW0zX2MiLCJsaW5lQ291bnQiOiI0Iiwid29yZENvdW50IjoiMTgifSwidGFnIjoiJGl0ZW0zX2MifQ==</bd:templateData>
          </p:ext>
        </p:extLst>
      </p:sp>
      <p:sp>
        <p:nvSpPr>
          <p:cNvPr id="14" name="AutoShape 13"/>
          <p:cNvSpPr/>
          <p:nvPr/>
        </p:nvSpPr>
        <p:spPr>
          <a:xfrm>
            <a:off x="7996869" y="1672358"/>
            <a:ext cx="3431205" cy="481351"/>
          </a:xfrm>
          <a:prstGeom prst="rect">
            <a:avLst/>
          </a:prstGeom>
          <a:noFill/>
          <a:ln/>
        </p:spPr>
        <p:txBody>
          <a:bodyPr vert="horz" wrap="square" lIns="9525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2325" b="1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导游操作</a:t>
            </a:r>
            <a:endParaRPr lang="en-US" sz="1100"/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eyJfdGVtcGxhdGVEYXRhIjp7ImNvbnRlbnRUeXBlIjoiJGl0ZW0yX3RpdGxlIiwibGluZUNvdW50IjoiMSIsIndvcmRDb3VudCI6IjkifSwidGFnIjoiJGl0ZW0yX3RpdGxlIn0=</bd:templateData>
          </p:ext>
        </p:extLst>
      </p:sp>
      <p:sp>
        <p:nvSpPr>
          <p:cNvPr id="15" name="TextBox 14"/>
          <p:cNvSpPr txBox="1"/>
          <p:nvPr/>
        </p:nvSpPr>
        <p:spPr>
          <a:xfrm>
            <a:off x="7996869" y="2110737"/>
            <a:ext cx="3431205" cy="1270638"/>
          </a:xfrm>
          <a:prstGeom prst="rect">
            <a:avLst/>
          </a:prstGeom>
          <a:ln/>
        </p:spPr>
        <p:txBody>
          <a:bodyPr vert="horz" wrap="square" lIns="95250" tIns="57150" rIns="5715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支持导游信息的添加、修改、删除操作，确保导游信息的准确性和实时性，为旅行社的导游资源管理提供灵活、便捷的操作方式，提升管理效率。</a:t>
            </a:r>
          </a:p>
        </p:txBody>
        <p:extLst>
          <p:ext uri="http://schemas.baidu.com/office/drawing/2023/templateData">
            <bd:templateData xmlns:bd="http://schemas.baidu.com/office/drawing/2023/templateData" xmlns="">eyJfdGVtcGxhdGVEYXRhIjp7ImNvbnRlbnRUeXBlIjoiJGl0ZW0yX2MiLCJsaW5lQ291bnQiOiI0Iiwid29yZENvdW50IjoiMTgifSwidGFnIjoiJGl0ZW0yX2MifQ==</bd:templateData>
          </p:ext>
        </p:extLst>
      </p:sp>
    </p:spTree>
    <p:extLst>
      <p:ext uri="{BB962C8B-B14F-4D97-AF65-F5344CB8AC3E}">
        <p14:creationId xmlns:p14="http://schemas.microsoft.com/office/powerpoint/2010/main" val="335307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222222"/>
      </a:dk1>
      <a:lt1>
        <a:srgbClr val="FAF5FC"/>
      </a:lt1>
      <a:dk2>
        <a:srgbClr val="4E2487"/>
      </a:dk2>
      <a:lt2>
        <a:srgbClr val="FFFFFF"/>
      </a:lt2>
      <a:accent1>
        <a:srgbClr val="9865DF"/>
      </a:accent1>
      <a:accent2>
        <a:srgbClr val="C183F7"/>
      </a:accent2>
      <a:accent3>
        <a:srgbClr val="E1A7F5"/>
      </a:accent3>
      <a:accent4>
        <a:srgbClr val="CAA5FF"/>
      </a:accent4>
      <a:accent5>
        <a:srgbClr val="C6A3E5"/>
      </a:accent5>
      <a:accent6>
        <a:srgbClr val="D2C2D9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848</Words>
  <Application>Microsoft Office PowerPoint</Application>
  <PresentationFormat>宽屏</PresentationFormat>
  <Paragraphs>158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等线 Light</vt:lpstr>
      <vt:lpstr>华文宋体</vt:lpstr>
      <vt:lpstr>Calibri</vt:lpstr>
      <vt:lpstr>Noto Sans SC</vt:lpstr>
      <vt:lpstr>等线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zhangqishou</dc:creator>
  <cp:lastModifiedBy>GBS</cp:lastModifiedBy>
  <cp:revision>19</cp:revision>
  <dcterms:created xsi:type="dcterms:W3CDTF">2025-10-20T11:38:53Z</dcterms:created>
  <dcterms:modified xsi:type="dcterms:W3CDTF">2025-11-20T00:21:37Z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{"Label":"1","ContentProducer":"001191110000802100433B10001","ProduceID":"1ee8d46d9af25368611f01a631aead15_1762738846_4bb9c2537a2764e6b66826033a1988a8","ReservedCode1":"fe83ecd08cd63026e9a6663a073c3a3ad61f40b4cca8464520d7ec519c4ca510","ContentPropagator":</vt:lpwstr>
  </property>
</Properties>
</file>